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sldIdLst>
    <p:sldId id="256" r:id="rId5"/>
    <p:sldId id="273" r:id="rId6"/>
    <p:sldId id="264" r:id="rId7"/>
    <p:sldId id="262" r:id="rId8"/>
    <p:sldId id="265" r:id="rId9"/>
    <p:sldId id="266" r:id="rId10"/>
    <p:sldId id="267" r:id="rId11"/>
    <p:sldId id="268" r:id="rId12"/>
    <p:sldId id="269" r:id="rId13"/>
    <p:sldId id="257" r:id="rId14"/>
    <p:sldId id="270" r:id="rId15"/>
    <p:sldId id="263" r:id="rId16"/>
    <p:sldId id="258" r:id="rId17"/>
    <p:sldId id="260" r:id="rId18"/>
    <p:sldId id="261" r:id="rId19"/>
    <p:sldId id="271" r:id="rId20"/>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BD4AEF-DDB9-A211-7742-559DB26CA9E0}" v="1083" dt="2025-02-25T10:40:16.549"/>
    <p1510:client id="{1FAB0456-0898-96AD-C767-D7D7E97E2A01}" v="275" dt="2025-02-25T17:26:46.523"/>
    <p1510:client id="{56253615-D187-47B5-86EA-41596130FEB0}" v="315" dt="2025-02-25T17:49:48.602"/>
    <p1510:client id="{9F124506-3848-8545-5EAD-2BB20C97724D}" v="137" dt="2025-02-25T11:38:13.7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82" d="100"/>
          <a:sy n="82" d="100"/>
        </p:scale>
        <p:origin x="691"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png>
</file>

<file path=ppt/media/image7.png>
</file>

<file path=ppt/media/image8.jpeg>
</file>

<file path=ppt/media/image9.png>
</file>

<file path=ppt/media/media1.m4a>
</file>

<file path=ppt/media/media2.mp4>
</file>

<file path=ppt/media/media3.mp4>
</file>

<file path=ppt/media/media4.mp4>
</file>

<file path=ppt/media/media5.m4a>
</file>

<file path=ppt/media/media6.mp4>
</file>

<file path=ppt/media/media7.mp4>
</file>

<file path=ppt/media/media8.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F0964B-E15A-42DE-84CE-8F5AE4E2682D}" type="datetimeFigureOut">
              <a:rPr lang="hu-HU" smtClean="0"/>
              <a:t>2025. 02. 25.</a:t>
            </a:fld>
            <a:endParaRPr lang="hu-H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BA8CD5-FFA6-4ED9-B3FE-E461B0677F79}" type="slidenum">
              <a:rPr lang="hu-HU" smtClean="0"/>
              <a:t>‹Nr.›</a:t>
            </a:fld>
            <a:endParaRPr lang="hu-HU"/>
          </a:p>
        </p:txBody>
      </p:sp>
    </p:spTree>
    <p:extLst>
      <p:ext uri="{BB962C8B-B14F-4D97-AF65-F5344CB8AC3E}">
        <p14:creationId xmlns:p14="http://schemas.microsoft.com/office/powerpoint/2010/main" val="3383098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Hello everyone, today we will present our project on reinforcement learning in laser hockey</a:t>
            </a:r>
            <a:endParaRPr lang="hu-HU"/>
          </a:p>
        </p:txBody>
      </p:sp>
      <p:sp>
        <p:nvSpPr>
          <p:cNvPr id="4" name="Slide Number Placeholder 3"/>
          <p:cNvSpPr>
            <a:spLocks noGrp="1"/>
          </p:cNvSpPr>
          <p:nvPr>
            <p:ph type="sldNum" sz="quarter" idx="5"/>
          </p:nvPr>
        </p:nvSpPr>
        <p:spPr/>
        <p:txBody>
          <a:bodyPr/>
          <a:lstStyle/>
          <a:p>
            <a:fld id="{D3BA8CD5-FFA6-4ED9-B3FE-E461B0677F79}" type="slidenum">
              <a:rPr lang="hu-HU" smtClean="0"/>
              <a:t>1</a:t>
            </a:fld>
            <a:endParaRPr lang="hu-HU"/>
          </a:p>
        </p:txBody>
      </p:sp>
    </p:spTree>
    <p:extLst>
      <p:ext uri="{BB962C8B-B14F-4D97-AF65-F5344CB8AC3E}">
        <p14:creationId xmlns:p14="http://schemas.microsoft.com/office/powerpoint/2010/main" val="39292775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Now I will talk about our second model, the soft actor critic.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t>The soft actor-critic was developed to improve sample efficiency and stability over traditional actor-critic methods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t>It is an Off-policy algorithm that balances exploration and exploitation using entropy maximization.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t>The objective of the policy is the following equation, where</a:t>
            </a:r>
          </a:p>
          <a:p>
            <a:r>
              <a:rPr lang="en-GB"/>
              <a:t>The second term encourages exploration</a:t>
            </a:r>
          </a:p>
          <a:p>
            <a:r>
              <a:rPr lang="en-GB"/>
              <a:t>The implementation includes 2 Q-networks, 2 target Q-networks and a policy network</a:t>
            </a:r>
            <a:endParaRPr lang="hu-HU"/>
          </a:p>
        </p:txBody>
      </p:sp>
      <p:sp>
        <p:nvSpPr>
          <p:cNvPr id="4" name="Slide Number Placeholder 3"/>
          <p:cNvSpPr>
            <a:spLocks noGrp="1"/>
          </p:cNvSpPr>
          <p:nvPr>
            <p:ph type="sldNum" sz="quarter" idx="5"/>
          </p:nvPr>
        </p:nvSpPr>
        <p:spPr/>
        <p:txBody>
          <a:bodyPr/>
          <a:lstStyle/>
          <a:p>
            <a:fld id="{D3BA8CD5-FFA6-4ED9-B3FE-E461B0677F79}" type="slidenum">
              <a:rPr lang="hu-HU" smtClean="0"/>
              <a:t>10</a:t>
            </a:fld>
            <a:endParaRPr lang="hu-HU"/>
          </a:p>
        </p:txBody>
      </p:sp>
    </p:spTree>
    <p:extLst>
      <p:ext uri="{BB962C8B-B14F-4D97-AF65-F5344CB8AC3E}">
        <p14:creationId xmlns:p14="http://schemas.microsoft.com/office/powerpoint/2010/main" val="25290134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2A1A5E-8015-F3F7-7091-F366D1D8CD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0AAFB9-2832-CF69-F971-A0C86CBB63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8526D2-7E46-7769-0FED-85FF22A248B7}"/>
              </a:ext>
            </a:extLst>
          </p:cNvPr>
          <p:cNvSpPr>
            <a:spLocks noGrp="1"/>
          </p:cNvSpPr>
          <p:nvPr>
            <p:ph type="body" idx="1"/>
          </p:nvPr>
        </p:nvSpPr>
        <p:spPr/>
        <p:txBody>
          <a:bodyPr/>
          <a:lstStyle/>
          <a:p>
            <a:r>
              <a:rPr lang="en-GB"/>
              <a:t>Here we can see some episodes of  the resulting agent, trained against the weak and the strong opponent and itself</a:t>
            </a:r>
            <a:endParaRPr lang="hu-HU"/>
          </a:p>
        </p:txBody>
      </p:sp>
      <p:sp>
        <p:nvSpPr>
          <p:cNvPr id="4" name="Slide Number Placeholder 3">
            <a:extLst>
              <a:ext uri="{FF2B5EF4-FFF2-40B4-BE49-F238E27FC236}">
                <a16:creationId xmlns:a16="http://schemas.microsoft.com/office/drawing/2014/main" id="{F942640A-5677-8E2A-5983-93FFB31CC295}"/>
              </a:ext>
            </a:extLst>
          </p:cNvPr>
          <p:cNvSpPr>
            <a:spLocks noGrp="1"/>
          </p:cNvSpPr>
          <p:nvPr>
            <p:ph type="sldNum" sz="quarter" idx="5"/>
          </p:nvPr>
        </p:nvSpPr>
        <p:spPr/>
        <p:txBody>
          <a:bodyPr/>
          <a:lstStyle/>
          <a:p>
            <a:fld id="{D3BA8CD5-FFA6-4ED9-B3FE-E461B0677F79}" type="slidenum">
              <a:rPr lang="hu-HU" smtClean="0"/>
              <a:t>11</a:t>
            </a:fld>
            <a:endParaRPr lang="hu-HU"/>
          </a:p>
        </p:txBody>
      </p:sp>
    </p:spTree>
    <p:extLst>
      <p:ext uri="{BB962C8B-B14F-4D97-AF65-F5344CB8AC3E}">
        <p14:creationId xmlns:p14="http://schemas.microsoft.com/office/powerpoint/2010/main" val="40919471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Now we will look at some experiments done on SAC</a:t>
            </a:r>
            <a:endParaRPr lang="hu-HU"/>
          </a:p>
        </p:txBody>
      </p:sp>
      <p:sp>
        <p:nvSpPr>
          <p:cNvPr id="4" name="Slide Number Placeholder 3"/>
          <p:cNvSpPr>
            <a:spLocks noGrp="1"/>
          </p:cNvSpPr>
          <p:nvPr>
            <p:ph type="sldNum" sz="quarter" idx="5"/>
          </p:nvPr>
        </p:nvSpPr>
        <p:spPr/>
        <p:txBody>
          <a:bodyPr/>
          <a:lstStyle/>
          <a:p>
            <a:fld id="{D3BA8CD5-FFA6-4ED9-B3FE-E461B0677F79}" type="slidenum">
              <a:rPr lang="hu-HU" smtClean="0"/>
              <a:t>12</a:t>
            </a:fld>
            <a:endParaRPr lang="hu-HU"/>
          </a:p>
        </p:txBody>
      </p:sp>
    </p:spTree>
    <p:extLst>
      <p:ext uri="{BB962C8B-B14F-4D97-AF65-F5344CB8AC3E}">
        <p14:creationId xmlns:p14="http://schemas.microsoft.com/office/powerpoint/2010/main" val="910736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First, we looked at the impact of the entropy parameter \alpha, a key hyperparameter in SAC.</a:t>
            </a:r>
          </a:p>
          <a:p>
            <a:r>
              <a:rPr lang="en-GB"/>
              <a:t>We compared three approaches: keeping α constant, exponentially annealing it, and adaptively tuning it.</a:t>
            </a:r>
          </a:p>
          <a:p>
            <a:r>
              <a:rPr lang="en-GB"/>
              <a:t>The plot shows that adaptive tuning performed the best, while keeping alpha constant led to poor performance. This makes sense because a constant α prevents the agent from properly transitioning from the exploration phase to the exploitation phase</a:t>
            </a:r>
          </a:p>
        </p:txBody>
      </p:sp>
      <p:sp>
        <p:nvSpPr>
          <p:cNvPr id="4" name="Slide Number Placeholder 3"/>
          <p:cNvSpPr>
            <a:spLocks noGrp="1"/>
          </p:cNvSpPr>
          <p:nvPr>
            <p:ph type="sldNum" sz="quarter" idx="5"/>
          </p:nvPr>
        </p:nvSpPr>
        <p:spPr/>
        <p:txBody>
          <a:bodyPr/>
          <a:lstStyle/>
          <a:p>
            <a:fld id="{D3BA8CD5-FFA6-4ED9-B3FE-E461B0677F79}" type="slidenum">
              <a:rPr lang="hu-HU" smtClean="0"/>
              <a:t>13</a:t>
            </a:fld>
            <a:endParaRPr lang="hu-HU"/>
          </a:p>
        </p:txBody>
      </p:sp>
    </p:spTree>
    <p:extLst>
      <p:ext uri="{BB962C8B-B14F-4D97-AF65-F5344CB8AC3E}">
        <p14:creationId xmlns:p14="http://schemas.microsoft.com/office/powerpoint/2010/main" val="2446498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Next, we examined different reward formulations.</a:t>
            </a:r>
          </a:p>
          <a:p>
            <a:r>
              <a:rPr lang="en-GB"/>
              <a:t>Originally, the agent got a big reward based on the outcome of the game, with additional penalties,  if the puck was on its side of the playing area.</a:t>
            </a:r>
          </a:p>
          <a:p>
            <a:r>
              <a:rPr lang="en-GB"/>
              <a:t>We tested multiplying this puck closeness reward with different values, and also adding penalty for not touching the puck in the episode.</a:t>
            </a:r>
          </a:p>
          <a:p>
            <a:r>
              <a:rPr lang="en-GB"/>
              <a:t>The results show that adding the ‘puck not touched’ penalty improved performance, especially when the puck closeness multiplier was high.</a:t>
            </a:r>
          </a:p>
          <a:p>
            <a:r>
              <a:rPr lang="en-GB"/>
              <a:t>Furthermore, increasing the ‘puck closeness reward’ worsened the performance.</a:t>
            </a:r>
          </a:p>
        </p:txBody>
      </p:sp>
      <p:sp>
        <p:nvSpPr>
          <p:cNvPr id="4" name="Slide Number Placeholder 3"/>
          <p:cNvSpPr>
            <a:spLocks noGrp="1"/>
          </p:cNvSpPr>
          <p:nvPr>
            <p:ph type="sldNum" sz="quarter" idx="5"/>
          </p:nvPr>
        </p:nvSpPr>
        <p:spPr/>
        <p:txBody>
          <a:bodyPr/>
          <a:lstStyle/>
          <a:p>
            <a:fld id="{D3BA8CD5-FFA6-4ED9-B3FE-E461B0677F79}" type="slidenum">
              <a:rPr lang="hu-HU" smtClean="0"/>
              <a:t>14</a:t>
            </a:fld>
            <a:endParaRPr lang="hu-HU"/>
          </a:p>
        </p:txBody>
      </p:sp>
    </p:spTree>
    <p:extLst>
      <p:ext uri="{BB962C8B-B14F-4D97-AF65-F5344CB8AC3E}">
        <p14:creationId xmlns:p14="http://schemas.microsoft.com/office/powerpoint/2010/main" val="29793522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Finally, we </a:t>
            </a:r>
            <a:r>
              <a:rPr lang="en-GB" err="1"/>
              <a:t>analyzed</a:t>
            </a:r>
            <a:r>
              <a:rPr lang="en-GB"/>
              <a:t> the effect of soft and hard target updates.</a:t>
            </a:r>
          </a:p>
          <a:p>
            <a:r>
              <a:rPr lang="en-GB"/>
              <a:t>The plot shows that hard target updates significantly improved performance. This phenomenon was also mentioned in the original SAC paper, some environments benefit from hard target updates.</a:t>
            </a:r>
            <a:endParaRPr lang="hu-HU"/>
          </a:p>
        </p:txBody>
      </p:sp>
      <p:sp>
        <p:nvSpPr>
          <p:cNvPr id="4" name="Slide Number Placeholder 3"/>
          <p:cNvSpPr>
            <a:spLocks noGrp="1"/>
          </p:cNvSpPr>
          <p:nvPr>
            <p:ph type="sldNum" sz="quarter" idx="5"/>
          </p:nvPr>
        </p:nvSpPr>
        <p:spPr/>
        <p:txBody>
          <a:bodyPr/>
          <a:lstStyle/>
          <a:p>
            <a:fld id="{D3BA8CD5-FFA6-4ED9-B3FE-E461B0677F79}" type="slidenum">
              <a:rPr lang="hu-HU" smtClean="0"/>
              <a:t>15</a:t>
            </a:fld>
            <a:endParaRPr lang="hu-HU"/>
          </a:p>
        </p:txBody>
      </p:sp>
    </p:spTree>
    <p:extLst>
      <p:ext uri="{BB962C8B-B14F-4D97-AF65-F5344CB8AC3E}">
        <p14:creationId xmlns:p14="http://schemas.microsoft.com/office/powerpoint/2010/main" val="44663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01B0A-4798-EED7-EE5D-52B01BD661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6D3C68-2747-89F9-7DCD-D0F7C0CD99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E58533-BFEB-2FB4-C6D0-5FD0ADC654FB}"/>
              </a:ext>
            </a:extLst>
          </p:cNvPr>
          <p:cNvSpPr>
            <a:spLocks noGrp="1"/>
          </p:cNvSpPr>
          <p:nvPr>
            <p:ph type="body" idx="1"/>
          </p:nvPr>
        </p:nvSpPr>
        <p:spPr/>
        <p:txBody>
          <a:bodyPr/>
          <a:lstStyle/>
          <a:p>
            <a:r>
              <a:rPr lang="en-GB"/>
              <a:t>In the end We </a:t>
            </a:r>
            <a:r>
              <a:rPr lang="en-GB" err="1"/>
              <a:t>analyzed</a:t>
            </a:r>
            <a:r>
              <a:rPr lang="en-GB"/>
              <a:t> the best-performing models based on their win rate against a weak opponent. The SAC models performed better overall and had lower variance, which aligns with previous research. However, it's important to note that SAC had more training runs, which might have influenced the results</a:t>
            </a:r>
          </a:p>
          <a:p>
            <a:r>
              <a:rPr lang="en-GB"/>
              <a:t>While SAC has advantages in exploration and robustness, TD3 remains competitive, especially in deterministic settings. The final performance of both models are similar, as each brings different strengths to the table.</a:t>
            </a:r>
          </a:p>
        </p:txBody>
      </p:sp>
      <p:sp>
        <p:nvSpPr>
          <p:cNvPr id="4" name="Slide Number Placeholder 3">
            <a:extLst>
              <a:ext uri="{FF2B5EF4-FFF2-40B4-BE49-F238E27FC236}">
                <a16:creationId xmlns:a16="http://schemas.microsoft.com/office/drawing/2014/main" id="{FF0A25DD-52AE-FF86-C101-B1FBBBBFF080}"/>
              </a:ext>
            </a:extLst>
          </p:cNvPr>
          <p:cNvSpPr>
            <a:spLocks noGrp="1"/>
          </p:cNvSpPr>
          <p:nvPr>
            <p:ph type="sldNum" sz="quarter" idx="5"/>
          </p:nvPr>
        </p:nvSpPr>
        <p:spPr/>
        <p:txBody>
          <a:bodyPr/>
          <a:lstStyle/>
          <a:p>
            <a:fld id="{D3BA8CD5-FFA6-4ED9-B3FE-E461B0677F79}" type="slidenum">
              <a:rPr lang="hu-HU" smtClean="0"/>
              <a:t>16</a:t>
            </a:fld>
            <a:endParaRPr lang="hu-HU"/>
          </a:p>
        </p:txBody>
      </p:sp>
    </p:spTree>
    <p:extLst>
      <p:ext uri="{BB962C8B-B14F-4D97-AF65-F5344CB8AC3E}">
        <p14:creationId xmlns:p14="http://schemas.microsoft.com/office/powerpoint/2010/main" val="36048500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1B0CD-5BFA-6564-4BAC-B52448AEDC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FA6C13-917F-3FD2-99FD-00D1F2D1E5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BEDBD8-F922-0796-FD95-025C7AB080E0}"/>
              </a:ext>
            </a:extLst>
          </p:cNvPr>
          <p:cNvSpPr>
            <a:spLocks noGrp="1"/>
          </p:cNvSpPr>
          <p:nvPr>
            <p:ph type="body" idx="1"/>
          </p:nvPr>
        </p:nvSpPr>
        <p:spPr/>
        <p:txBody>
          <a:bodyPr/>
          <a:lstStyle/>
          <a:p>
            <a:r>
              <a:rPr lang="en-GB"/>
              <a:t>The laser hockey environment is a 2-player based simulation.</a:t>
            </a:r>
          </a:p>
          <a:p>
            <a:r>
              <a:rPr lang="en-GB"/>
              <a:t>The environment has 18 observations, including player states and puck position</a:t>
            </a:r>
          </a:p>
          <a:p>
            <a:r>
              <a:rPr lang="en-GB"/>
              <a:t>With the actions we can move and turn the agent, and shoot the puck</a:t>
            </a:r>
          </a:p>
        </p:txBody>
      </p:sp>
      <p:sp>
        <p:nvSpPr>
          <p:cNvPr id="4" name="Slide Number Placeholder 3">
            <a:extLst>
              <a:ext uri="{FF2B5EF4-FFF2-40B4-BE49-F238E27FC236}">
                <a16:creationId xmlns:a16="http://schemas.microsoft.com/office/drawing/2014/main" id="{4B304D78-C3F4-BC8F-9495-A0A55E39F777}"/>
              </a:ext>
            </a:extLst>
          </p:cNvPr>
          <p:cNvSpPr>
            <a:spLocks noGrp="1"/>
          </p:cNvSpPr>
          <p:nvPr>
            <p:ph type="sldNum" sz="quarter" idx="5"/>
          </p:nvPr>
        </p:nvSpPr>
        <p:spPr/>
        <p:txBody>
          <a:bodyPr/>
          <a:lstStyle/>
          <a:p>
            <a:fld id="{D3BA8CD5-FFA6-4ED9-B3FE-E461B0677F79}" type="slidenum">
              <a:rPr lang="hu-HU" smtClean="0"/>
              <a:t>2</a:t>
            </a:fld>
            <a:endParaRPr lang="hu-HU"/>
          </a:p>
        </p:txBody>
      </p:sp>
    </p:spTree>
    <p:extLst>
      <p:ext uri="{BB962C8B-B14F-4D97-AF65-F5344CB8AC3E}">
        <p14:creationId xmlns:p14="http://schemas.microsoft.com/office/powerpoint/2010/main" val="1381668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34BA1-7A85-BF2F-75C9-7BDDC4B42F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D8817F-FB6A-9EEC-79E6-DEEEB42CF3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741802-02DF-5D43-C5C9-B0CB5DEB603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The soft actor-critic was developed to improve sample efficiency and stability over traditional actor-critic methods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t>It is an Off-policy algorithm that balances exploration and exploitation using entropy maximization.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t>The objective of the policy is the following equation, where</a:t>
            </a:r>
          </a:p>
          <a:p>
            <a:r>
              <a:rPr lang="en-GB"/>
              <a:t>The second term encourages exploration</a:t>
            </a:r>
          </a:p>
          <a:p>
            <a:r>
              <a:rPr lang="en-GB"/>
              <a:t>The implementation includes 2 Q-networks, 2 target Q-networks and a policy network</a:t>
            </a:r>
            <a:endParaRPr lang="hu-HU"/>
          </a:p>
        </p:txBody>
      </p:sp>
      <p:sp>
        <p:nvSpPr>
          <p:cNvPr id="4" name="Slide Number Placeholder 3">
            <a:extLst>
              <a:ext uri="{FF2B5EF4-FFF2-40B4-BE49-F238E27FC236}">
                <a16:creationId xmlns:a16="http://schemas.microsoft.com/office/drawing/2014/main" id="{D101A4B5-F246-2662-37D8-536EFD681B1A}"/>
              </a:ext>
            </a:extLst>
          </p:cNvPr>
          <p:cNvSpPr>
            <a:spLocks noGrp="1"/>
          </p:cNvSpPr>
          <p:nvPr>
            <p:ph type="sldNum" sz="quarter" idx="5"/>
          </p:nvPr>
        </p:nvSpPr>
        <p:spPr/>
        <p:txBody>
          <a:bodyPr/>
          <a:lstStyle/>
          <a:p>
            <a:fld id="{D3BA8CD5-FFA6-4ED9-B3FE-E461B0677F79}" type="slidenum">
              <a:rPr lang="hu-HU" smtClean="0"/>
              <a:t>3</a:t>
            </a:fld>
            <a:endParaRPr lang="hu-HU"/>
          </a:p>
        </p:txBody>
      </p:sp>
    </p:spTree>
    <p:extLst>
      <p:ext uri="{BB962C8B-B14F-4D97-AF65-F5344CB8AC3E}">
        <p14:creationId xmlns:p14="http://schemas.microsoft.com/office/powerpoint/2010/main" val="2287393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Here we can see some episodes of  the resulting agent, trained against the weak and the strong opponent and itself</a:t>
            </a:r>
            <a:endParaRPr lang="hu-HU"/>
          </a:p>
        </p:txBody>
      </p:sp>
      <p:sp>
        <p:nvSpPr>
          <p:cNvPr id="4" name="Slide Number Placeholder 3"/>
          <p:cNvSpPr>
            <a:spLocks noGrp="1"/>
          </p:cNvSpPr>
          <p:nvPr>
            <p:ph type="sldNum" sz="quarter" idx="5"/>
          </p:nvPr>
        </p:nvSpPr>
        <p:spPr/>
        <p:txBody>
          <a:bodyPr/>
          <a:lstStyle/>
          <a:p>
            <a:fld id="{D3BA8CD5-FFA6-4ED9-B3FE-E461B0677F79}" type="slidenum">
              <a:rPr lang="hu-HU" smtClean="0"/>
              <a:t>4</a:t>
            </a:fld>
            <a:endParaRPr lang="hu-HU"/>
          </a:p>
        </p:txBody>
      </p:sp>
    </p:spTree>
    <p:extLst>
      <p:ext uri="{BB962C8B-B14F-4D97-AF65-F5344CB8AC3E}">
        <p14:creationId xmlns:p14="http://schemas.microsoft.com/office/powerpoint/2010/main" val="18308129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141274-5767-AA53-5C21-3F63964D53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24CFF4-5981-8BAB-EEFC-5191BC3F38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469696-AE33-64D1-75AC-63C2DDA5732E}"/>
              </a:ext>
            </a:extLst>
          </p:cNvPr>
          <p:cNvSpPr>
            <a:spLocks noGrp="1"/>
          </p:cNvSpPr>
          <p:nvPr>
            <p:ph type="body" idx="1"/>
          </p:nvPr>
        </p:nvSpPr>
        <p:spPr/>
        <p:txBody>
          <a:bodyPr/>
          <a:lstStyle/>
          <a:p>
            <a:r>
              <a:rPr lang="en-GB"/>
              <a:t>Now we will look at some experiments done on SAC</a:t>
            </a:r>
            <a:endParaRPr lang="hu-HU"/>
          </a:p>
        </p:txBody>
      </p:sp>
      <p:sp>
        <p:nvSpPr>
          <p:cNvPr id="4" name="Slide Number Placeholder 3">
            <a:extLst>
              <a:ext uri="{FF2B5EF4-FFF2-40B4-BE49-F238E27FC236}">
                <a16:creationId xmlns:a16="http://schemas.microsoft.com/office/drawing/2014/main" id="{95C207A2-57C7-38EB-74A8-EE68AC8F4199}"/>
              </a:ext>
            </a:extLst>
          </p:cNvPr>
          <p:cNvSpPr>
            <a:spLocks noGrp="1"/>
          </p:cNvSpPr>
          <p:nvPr>
            <p:ph type="sldNum" sz="quarter" idx="5"/>
          </p:nvPr>
        </p:nvSpPr>
        <p:spPr/>
        <p:txBody>
          <a:bodyPr/>
          <a:lstStyle/>
          <a:p>
            <a:fld id="{D3BA8CD5-FFA6-4ED9-B3FE-E461B0677F79}" type="slidenum">
              <a:rPr lang="hu-HU" smtClean="0"/>
              <a:t>5</a:t>
            </a:fld>
            <a:endParaRPr lang="hu-HU"/>
          </a:p>
        </p:txBody>
      </p:sp>
    </p:spTree>
    <p:extLst>
      <p:ext uri="{BB962C8B-B14F-4D97-AF65-F5344CB8AC3E}">
        <p14:creationId xmlns:p14="http://schemas.microsoft.com/office/powerpoint/2010/main" val="3375338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FFE972-292A-FF9B-0EB2-58DF51E57A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A824C3-0F3F-1F78-E461-891B53283E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4E0B016-5B22-E927-30D1-299AAB77FFB4}"/>
              </a:ext>
            </a:extLst>
          </p:cNvPr>
          <p:cNvSpPr>
            <a:spLocks noGrp="1"/>
          </p:cNvSpPr>
          <p:nvPr>
            <p:ph type="body" idx="1"/>
          </p:nvPr>
        </p:nvSpPr>
        <p:spPr/>
        <p:txBody>
          <a:bodyPr/>
          <a:lstStyle/>
          <a:p>
            <a:r>
              <a:rPr lang="en-GB"/>
              <a:t>First, we looked at the impact of the entropy parameter \alpha, a key hyperparameter in SAC.</a:t>
            </a:r>
          </a:p>
          <a:p>
            <a:r>
              <a:rPr lang="en-GB"/>
              <a:t>We compared three approaches: keeping α constant, exponentially annealing it, and adaptively tuning it.</a:t>
            </a:r>
          </a:p>
          <a:p>
            <a:r>
              <a:rPr lang="en-GB"/>
              <a:t>The plot shows that adaptive tuning performed the best, while keeping alpha constant led to poor performance. This makes sense because a constant α prevents the agent from properly transitioning from the exploration phase to the exploitation phase</a:t>
            </a:r>
          </a:p>
        </p:txBody>
      </p:sp>
      <p:sp>
        <p:nvSpPr>
          <p:cNvPr id="4" name="Slide Number Placeholder 3">
            <a:extLst>
              <a:ext uri="{FF2B5EF4-FFF2-40B4-BE49-F238E27FC236}">
                <a16:creationId xmlns:a16="http://schemas.microsoft.com/office/drawing/2014/main" id="{BC6A4FE2-847D-D143-3055-6C8A865BB70F}"/>
              </a:ext>
            </a:extLst>
          </p:cNvPr>
          <p:cNvSpPr>
            <a:spLocks noGrp="1"/>
          </p:cNvSpPr>
          <p:nvPr>
            <p:ph type="sldNum" sz="quarter" idx="5"/>
          </p:nvPr>
        </p:nvSpPr>
        <p:spPr/>
        <p:txBody>
          <a:bodyPr/>
          <a:lstStyle/>
          <a:p>
            <a:fld id="{D3BA8CD5-FFA6-4ED9-B3FE-E461B0677F79}" type="slidenum">
              <a:rPr lang="hu-HU" smtClean="0"/>
              <a:t>6</a:t>
            </a:fld>
            <a:endParaRPr lang="hu-HU"/>
          </a:p>
        </p:txBody>
      </p:sp>
    </p:spTree>
    <p:extLst>
      <p:ext uri="{BB962C8B-B14F-4D97-AF65-F5344CB8AC3E}">
        <p14:creationId xmlns:p14="http://schemas.microsoft.com/office/powerpoint/2010/main" val="446317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B00394-43BF-EA95-EDF8-3CB4FC46BB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59FC97-4F37-B68B-E6AF-FBBB5C6A0E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B78776-F705-ACA1-E42B-8DC599EAAF53}"/>
              </a:ext>
            </a:extLst>
          </p:cNvPr>
          <p:cNvSpPr>
            <a:spLocks noGrp="1"/>
          </p:cNvSpPr>
          <p:nvPr>
            <p:ph type="body" idx="1"/>
          </p:nvPr>
        </p:nvSpPr>
        <p:spPr/>
        <p:txBody>
          <a:bodyPr/>
          <a:lstStyle/>
          <a:p>
            <a:r>
              <a:rPr lang="en-GB"/>
              <a:t>First, we looked at the impact of the entropy parameter \alpha, a key hyperparameter in SAC.</a:t>
            </a:r>
          </a:p>
          <a:p>
            <a:r>
              <a:rPr lang="en-GB"/>
              <a:t>We compared three approaches: keeping α constant, exponentially annealing it, and adaptively tuning it.</a:t>
            </a:r>
          </a:p>
          <a:p>
            <a:r>
              <a:rPr lang="en-GB"/>
              <a:t>The plot shows that adaptive tuning performed the best, while keeping alpha constant led to poor performance. This makes sense because a constant α prevents the agent from properly transitioning from the exploration phase to the exploitation phase</a:t>
            </a:r>
          </a:p>
        </p:txBody>
      </p:sp>
      <p:sp>
        <p:nvSpPr>
          <p:cNvPr id="4" name="Slide Number Placeholder 3">
            <a:extLst>
              <a:ext uri="{FF2B5EF4-FFF2-40B4-BE49-F238E27FC236}">
                <a16:creationId xmlns:a16="http://schemas.microsoft.com/office/drawing/2014/main" id="{A3045148-18E2-B0D6-AD6E-E17539F5708D}"/>
              </a:ext>
            </a:extLst>
          </p:cNvPr>
          <p:cNvSpPr>
            <a:spLocks noGrp="1"/>
          </p:cNvSpPr>
          <p:nvPr>
            <p:ph type="sldNum" sz="quarter" idx="5"/>
          </p:nvPr>
        </p:nvSpPr>
        <p:spPr/>
        <p:txBody>
          <a:bodyPr/>
          <a:lstStyle/>
          <a:p>
            <a:fld id="{D3BA8CD5-FFA6-4ED9-B3FE-E461B0677F79}" type="slidenum">
              <a:rPr lang="hu-HU" smtClean="0"/>
              <a:t>7</a:t>
            </a:fld>
            <a:endParaRPr lang="hu-HU"/>
          </a:p>
        </p:txBody>
      </p:sp>
    </p:spTree>
    <p:extLst>
      <p:ext uri="{BB962C8B-B14F-4D97-AF65-F5344CB8AC3E}">
        <p14:creationId xmlns:p14="http://schemas.microsoft.com/office/powerpoint/2010/main" val="3308622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11A617-EADD-6D9B-2AD7-5E84DA6612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E1FA9D-2399-2985-EE2D-3D6B00F911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E555BC-F2BA-2129-74D0-56B08B9E5B7E}"/>
              </a:ext>
            </a:extLst>
          </p:cNvPr>
          <p:cNvSpPr>
            <a:spLocks noGrp="1"/>
          </p:cNvSpPr>
          <p:nvPr>
            <p:ph type="body" idx="1"/>
          </p:nvPr>
        </p:nvSpPr>
        <p:spPr/>
        <p:txBody>
          <a:bodyPr/>
          <a:lstStyle/>
          <a:p>
            <a:r>
              <a:rPr lang="en-GB"/>
              <a:t>First, we looked at the impact of the entropy parameter \alpha, a key hyperparameter in SAC.</a:t>
            </a:r>
          </a:p>
          <a:p>
            <a:r>
              <a:rPr lang="en-GB"/>
              <a:t>We compared three approaches: keeping α constant, exponentially annealing it, and adaptively tuning it.</a:t>
            </a:r>
          </a:p>
          <a:p>
            <a:r>
              <a:rPr lang="en-GB"/>
              <a:t>The plot shows that adaptive tuning performed the best, while keeping alpha constant led to poor performance. This makes sense because a constant α prevents the agent from properly transitioning from the exploration phase to the exploitation phase</a:t>
            </a:r>
          </a:p>
        </p:txBody>
      </p:sp>
      <p:sp>
        <p:nvSpPr>
          <p:cNvPr id="4" name="Slide Number Placeholder 3">
            <a:extLst>
              <a:ext uri="{FF2B5EF4-FFF2-40B4-BE49-F238E27FC236}">
                <a16:creationId xmlns:a16="http://schemas.microsoft.com/office/drawing/2014/main" id="{57A17CBA-4350-9384-31FC-C79C73F987BD}"/>
              </a:ext>
            </a:extLst>
          </p:cNvPr>
          <p:cNvSpPr>
            <a:spLocks noGrp="1"/>
          </p:cNvSpPr>
          <p:nvPr>
            <p:ph type="sldNum" sz="quarter" idx="5"/>
          </p:nvPr>
        </p:nvSpPr>
        <p:spPr/>
        <p:txBody>
          <a:bodyPr/>
          <a:lstStyle/>
          <a:p>
            <a:fld id="{D3BA8CD5-FFA6-4ED9-B3FE-E461B0677F79}" type="slidenum">
              <a:rPr lang="hu-HU" smtClean="0"/>
              <a:t>8</a:t>
            </a:fld>
            <a:endParaRPr lang="hu-HU"/>
          </a:p>
        </p:txBody>
      </p:sp>
    </p:spTree>
    <p:extLst>
      <p:ext uri="{BB962C8B-B14F-4D97-AF65-F5344CB8AC3E}">
        <p14:creationId xmlns:p14="http://schemas.microsoft.com/office/powerpoint/2010/main" val="22771676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38F7AD-729A-6F03-73B4-FFEFF51E1D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006551-795D-463D-0776-57C359B266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C04FF9-7549-9E79-F5AB-986E5F7E4FA2}"/>
              </a:ext>
            </a:extLst>
          </p:cNvPr>
          <p:cNvSpPr>
            <a:spLocks noGrp="1"/>
          </p:cNvSpPr>
          <p:nvPr>
            <p:ph type="body" idx="1"/>
          </p:nvPr>
        </p:nvSpPr>
        <p:spPr/>
        <p:txBody>
          <a:bodyPr/>
          <a:lstStyle/>
          <a:p>
            <a:r>
              <a:rPr lang="en-GB"/>
              <a:t>First, we looked at the impact of the entropy parameter \alpha, a key hyperparameter in SAC.</a:t>
            </a:r>
          </a:p>
          <a:p>
            <a:r>
              <a:rPr lang="en-GB"/>
              <a:t>We compared three approaches: keeping α constant, exponentially annealing it, and adaptively tuning it.</a:t>
            </a:r>
          </a:p>
          <a:p>
            <a:r>
              <a:rPr lang="en-GB"/>
              <a:t>The plot shows that adaptive tuning performed the best, while keeping alpha constant led to poor performance. This makes sense because a constant α prevents the agent from properly transitioning from the exploration phase to the exploitation phase</a:t>
            </a:r>
          </a:p>
        </p:txBody>
      </p:sp>
      <p:sp>
        <p:nvSpPr>
          <p:cNvPr id="4" name="Slide Number Placeholder 3">
            <a:extLst>
              <a:ext uri="{FF2B5EF4-FFF2-40B4-BE49-F238E27FC236}">
                <a16:creationId xmlns:a16="http://schemas.microsoft.com/office/drawing/2014/main" id="{9EA1CB2B-48AE-A23A-4125-54D1A36B354F}"/>
              </a:ext>
            </a:extLst>
          </p:cNvPr>
          <p:cNvSpPr>
            <a:spLocks noGrp="1"/>
          </p:cNvSpPr>
          <p:nvPr>
            <p:ph type="sldNum" sz="quarter" idx="5"/>
          </p:nvPr>
        </p:nvSpPr>
        <p:spPr/>
        <p:txBody>
          <a:bodyPr/>
          <a:lstStyle/>
          <a:p>
            <a:fld id="{D3BA8CD5-FFA6-4ED9-B3FE-E461B0677F79}" type="slidenum">
              <a:rPr lang="hu-HU" smtClean="0"/>
              <a:t>9</a:t>
            </a:fld>
            <a:endParaRPr lang="hu-HU"/>
          </a:p>
        </p:txBody>
      </p:sp>
    </p:spTree>
    <p:extLst>
      <p:ext uri="{BB962C8B-B14F-4D97-AF65-F5344CB8AC3E}">
        <p14:creationId xmlns:p14="http://schemas.microsoft.com/office/powerpoint/2010/main" val="16487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C4326-5035-23C2-8D40-6023B5FF8AF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hu-HU"/>
          </a:p>
        </p:txBody>
      </p:sp>
      <p:sp>
        <p:nvSpPr>
          <p:cNvPr id="3" name="Subtitle 2">
            <a:extLst>
              <a:ext uri="{FF2B5EF4-FFF2-40B4-BE49-F238E27FC236}">
                <a16:creationId xmlns:a16="http://schemas.microsoft.com/office/drawing/2014/main" id="{3C67B846-8C93-74EF-7D38-42B1231B4A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hu-HU"/>
          </a:p>
        </p:txBody>
      </p:sp>
      <p:sp>
        <p:nvSpPr>
          <p:cNvPr id="4" name="Date Placeholder 3">
            <a:extLst>
              <a:ext uri="{FF2B5EF4-FFF2-40B4-BE49-F238E27FC236}">
                <a16:creationId xmlns:a16="http://schemas.microsoft.com/office/drawing/2014/main" id="{98933E9E-8A13-43E7-C17A-4DC41A2BA645}"/>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5" name="Footer Placeholder 4">
            <a:extLst>
              <a:ext uri="{FF2B5EF4-FFF2-40B4-BE49-F238E27FC236}">
                <a16:creationId xmlns:a16="http://schemas.microsoft.com/office/drawing/2014/main" id="{0527FBA2-58F0-EDAB-8EE8-3E2620123CD4}"/>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F6AAB179-E154-6D56-BB8A-66E0B87F8F6C}"/>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2423667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767D7-1768-FFF1-9D6B-5B60B9346427}"/>
              </a:ext>
            </a:extLst>
          </p:cNvPr>
          <p:cNvSpPr>
            <a:spLocks noGrp="1"/>
          </p:cNvSpPr>
          <p:nvPr>
            <p:ph type="title"/>
          </p:nvPr>
        </p:nvSpPr>
        <p:spPr/>
        <p:txBody>
          <a:bodyPr/>
          <a:lstStyle/>
          <a:p>
            <a:r>
              <a:rPr lang="en-GB"/>
              <a:t>Click to edit Master title style</a:t>
            </a:r>
            <a:endParaRPr lang="hu-HU"/>
          </a:p>
        </p:txBody>
      </p:sp>
      <p:sp>
        <p:nvSpPr>
          <p:cNvPr id="3" name="Vertical Text Placeholder 2">
            <a:extLst>
              <a:ext uri="{FF2B5EF4-FFF2-40B4-BE49-F238E27FC236}">
                <a16:creationId xmlns:a16="http://schemas.microsoft.com/office/drawing/2014/main" id="{F27388C7-A627-5878-432E-1729E284DDA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Date Placeholder 3">
            <a:extLst>
              <a:ext uri="{FF2B5EF4-FFF2-40B4-BE49-F238E27FC236}">
                <a16:creationId xmlns:a16="http://schemas.microsoft.com/office/drawing/2014/main" id="{EC834282-868B-FBED-8874-E021D1FC71CC}"/>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5" name="Footer Placeholder 4">
            <a:extLst>
              <a:ext uri="{FF2B5EF4-FFF2-40B4-BE49-F238E27FC236}">
                <a16:creationId xmlns:a16="http://schemas.microsoft.com/office/drawing/2014/main" id="{9C3073E7-85AE-A7FB-1FEF-1D8EA44D673F}"/>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5FE3FB7C-36A0-CBB1-ABC7-7FC24F1E3B49}"/>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1394827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8776FE-015E-94A9-0A3B-25C645D2351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hu-HU"/>
          </a:p>
        </p:txBody>
      </p:sp>
      <p:sp>
        <p:nvSpPr>
          <p:cNvPr id="3" name="Vertical Text Placeholder 2">
            <a:extLst>
              <a:ext uri="{FF2B5EF4-FFF2-40B4-BE49-F238E27FC236}">
                <a16:creationId xmlns:a16="http://schemas.microsoft.com/office/drawing/2014/main" id="{F6061829-8420-35F7-0E7F-68A33401414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Date Placeholder 3">
            <a:extLst>
              <a:ext uri="{FF2B5EF4-FFF2-40B4-BE49-F238E27FC236}">
                <a16:creationId xmlns:a16="http://schemas.microsoft.com/office/drawing/2014/main" id="{EF2C47A8-DB73-0856-CA2D-01C886FB8459}"/>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5" name="Footer Placeholder 4">
            <a:extLst>
              <a:ext uri="{FF2B5EF4-FFF2-40B4-BE49-F238E27FC236}">
                <a16:creationId xmlns:a16="http://schemas.microsoft.com/office/drawing/2014/main" id="{467CC652-7089-2C3A-CC45-1E95E36796BA}"/>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53E2A3AE-94D0-0424-9050-10DD6A924213}"/>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4248973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434E2-256B-40BF-3A61-365EABFC61BD}"/>
              </a:ext>
            </a:extLst>
          </p:cNvPr>
          <p:cNvSpPr>
            <a:spLocks noGrp="1"/>
          </p:cNvSpPr>
          <p:nvPr>
            <p:ph type="title"/>
          </p:nvPr>
        </p:nvSpPr>
        <p:spPr/>
        <p:txBody>
          <a:bodyPr/>
          <a:lstStyle/>
          <a:p>
            <a:r>
              <a:rPr lang="en-GB"/>
              <a:t>Click to edit Master title style</a:t>
            </a:r>
            <a:endParaRPr lang="hu-HU"/>
          </a:p>
        </p:txBody>
      </p:sp>
      <p:sp>
        <p:nvSpPr>
          <p:cNvPr id="3" name="Content Placeholder 2">
            <a:extLst>
              <a:ext uri="{FF2B5EF4-FFF2-40B4-BE49-F238E27FC236}">
                <a16:creationId xmlns:a16="http://schemas.microsoft.com/office/drawing/2014/main" id="{38903D0F-3392-1B23-3AB7-FC51C87928D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Date Placeholder 3">
            <a:extLst>
              <a:ext uri="{FF2B5EF4-FFF2-40B4-BE49-F238E27FC236}">
                <a16:creationId xmlns:a16="http://schemas.microsoft.com/office/drawing/2014/main" id="{D12AD1FB-4441-DF5A-87C4-84731D180895}"/>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5" name="Footer Placeholder 4">
            <a:extLst>
              <a:ext uri="{FF2B5EF4-FFF2-40B4-BE49-F238E27FC236}">
                <a16:creationId xmlns:a16="http://schemas.microsoft.com/office/drawing/2014/main" id="{C804F3FD-BBDB-0A46-BC2C-FE2627D3EAB8}"/>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90690EC4-DD72-D3B0-1459-9D531C3CA282}"/>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4157609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A1B40-CD72-2888-A641-F9035EB2B62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hu-HU"/>
          </a:p>
        </p:txBody>
      </p:sp>
      <p:sp>
        <p:nvSpPr>
          <p:cNvPr id="3" name="Text Placeholder 2">
            <a:extLst>
              <a:ext uri="{FF2B5EF4-FFF2-40B4-BE49-F238E27FC236}">
                <a16:creationId xmlns:a16="http://schemas.microsoft.com/office/drawing/2014/main" id="{3390710A-BB1D-3EF4-35E1-E8CCAB9A552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294B3F3-0F81-F0EC-8009-5B52393F9621}"/>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5" name="Footer Placeholder 4">
            <a:extLst>
              <a:ext uri="{FF2B5EF4-FFF2-40B4-BE49-F238E27FC236}">
                <a16:creationId xmlns:a16="http://schemas.microsoft.com/office/drawing/2014/main" id="{1FD1CCD2-31AF-B697-3AD8-375AE66B6A2F}"/>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5521FDD1-F506-0790-FEA8-FCDC27248A97}"/>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488897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BCA5-445A-5C61-95E6-FC6079B12A78}"/>
              </a:ext>
            </a:extLst>
          </p:cNvPr>
          <p:cNvSpPr>
            <a:spLocks noGrp="1"/>
          </p:cNvSpPr>
          <p:nvPr>
            <p:ph type="title"/>
          </p:nvPr>
        </p:nvSpPr>
        <p:spPr/>
        <p:txBody>
          <a:bodyPr/>
          <a:lstStyle/>
          <a:p>
            <a:r>
              <a:rPr lang="en-GB"/>
              <a:t>Click to edit Master title style</a:t>
            </a:r>
            <a:endParaRPr lang="hu-HU"/>
          </a:p>
        </p:txBody>
      </p:sp>
      <p:sp>
        <p:nvSpPr>
          <p:cNvPr id="3" name="Content Placeholder 2">
            <a:extLst>
              <a:ext uri="{FF2B5EF4-FFF2-40B4-BE49-F238E27FC236}">
                <a16:creationId xmlns:a16="http://schemas.microsoft.com/office/drawing/2014/main" id="{8B67D77A-FA43-0902-C15E-507866D06B6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Content Placeholder 3">
            <a:extLst>
              <a:ext uri="{FF2B5EF4-FFF2-40B4-BE49-F238E27FC236}">
                <a16:creationId xmlns:a16="http://schemas.microsoft.com/office/drawing/2014/main" id="{72953A65-0198-2CD7-66BA-C21DDBD322F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5" name="Date Placeholder 4">
            <a:extLst>
              <a:ext uri="{FF2B5EF4-FFF2-40B4-BE49-F238E27FC236}">
                <a16:creationId xmlns:a16="http://schemas.microsoft.com/office/drawing/2014/main" id="{1E19DA0F-309A-DCCA-4D8A-6DC7925A685C}"/>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6" name="Footer Placeholder 5">
            <a:extLst>
              <a:ext uri="{FF2B5EF4-FFF2-40B4-BE49-F238E27FC236}">
                <a16:creationId xmlns:a16="http://schemas.microsoft.com/office/drawing/2014/main" id="{71046FC2-9A25-2488-C1CB-4F3C8970B8F9}"/>
              </a:ext>
            </a:extLst>
          </p:cNvPr>
          <p:cNvSpPr>
            <a:spLocks noGrp="1"/>
          </p:cNvSpPr>
          <p:nvPr>
            <p:ph type="ftr" sz="quarter" idx="11"/>
          </p:nvPr>
        </p:nvSpPr>
        <p:spPr/>
        <p:txBody>
          <a:bodyPr/>
          <a:lstStyle/>
          <a:p>
            <a:endParaRPr lang="hu-HU"/>
          </a:p>
        </p:txBody>
      </p:sp>
      <p:sp>
        <p:nvSpPr>
          <p:cNvPr id="7" name="Slide Number Placeholder 6">
            <a:extLst>
              <a:ext uri="{FF2B5EF4-FFF2-40B4-BE49-F238E27FC236}">
                <a16:creationId xmlns:a16="http://schemas.microsoft.com/office/drawing/2014/main" id="{B96CA88B-9BBA-9D63-20E2-BFCB7C683337}"/>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2882048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6FB03-A936-52AD-4EFC-F6BE900083BA}"/>
              </a:ext>
            </a:extLst>
          </p:cNvPr>
          <p:cNvSpPr>
            <a:spLocks noGrp="1"/>
          </p:cNvSpPr>
          <p:nvPr>
            <p:ph type="title"/>
          </p:nvPr>
        </p:nvSpPr>
        <p:spPr>
          <a:xfrm>
            <a:off x="839788" y="365125"/>
            <a:ext cx="10515600" cy="1325563"/>
          </a:xfrm>
        </p:spPr>
        <p:txBody>
          <a:bodyPr/>
          <a:lstStyle/>
          <a:p>
            <a:r>
              <a:rPr lang="en-GB"/>
              <a:t>Click to edit Master title style</a:t>
            </a:r>
            <a:endParaRPr lang="hu-HU"/>
          </a:p>
        </p:txBody>
      </p:sp>
      <p:sp>
        <p:nvSpPr>
          <p:cNvPr id="3" name="Text Placeholder 2">
            <a:extLst>
              <a:ext uri="{FF2B5EF4-FFF2-40B4-BE49-F238E27FC236}">
                <a16:creationId xmlns:a16="http://schemas.microsoft.com/office/drawing/2014/main" id="{E3363025-14B4-4A66-5370-D1992EBFC2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6BCFBFE-F2B6-7B97-4FB9-DD7ED477905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5" name="Text Placeholder 4">
            <a:extLst>
              <a:ext uri="{FF2B5EF4-FFF2-40B4-BE49-F238E27FC236}">
                <a16:creationId xmlns:a16="http://schemas.microsoft.com/office/drawing/2014/main" id="{779CD552-5DB3-4F5F-13CA-A2F8559484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513A58D-0959-4EFD-4B43-CFE7D19ADFC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7" name="Date Placeholder 6">
            <a:extLst>
              <a:ext uri="{FF2B5EF4-FFF2-40B4-BE49-F238E27FC236}">
                <a16:creationId xmlns:a16="http://schemas.microsoft.com/office/drawing/2014/main" id="{EFC54180-446C-7FDC-831D-33E3FAF76466}"/>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8" name="Footer Placeholder 7">
            <a:extLst>
              <a:ext uri="{FF2B5EF4-FFF2-40B4-BE49-F238E27FC236}">
                <a16:creationId xmlns:a16="http://schemas.microsoft.com/office/drawing/2014/main" id="{8BFBDA02-D4B3-DBD0-3D3E-6B20F33B1A32}"/>
              </a:ext>
            </a:extLst>
          </p:cNvPr>
          <p:cNvSpPr>
            <a:spLocks noGrp="1"/>
          </p:cNvSpPr>
          <p:nvPr>
            <p:ph type="ftr" sz="quarter" idx="11"/>
          </p:nvPr>
        </p:nvSpPr>
        <p:spPr/>
        <p:txBody>
          <a:bodyPr/>
          <a:lstStyle/>
          <a:p>
            <a:endParaRPr lang="hu-HU"/>
          </a:p>
        </p:txBody>
      </p:sp>
      <p:sp>
        <p:nvSpPr>
          <p:cNvPr id="9" name="Slide Number Placeholder 8">
            <a:extLst>
              <a:ext uri="{FF2B5EF4-FFF2-40B4-BE49-F238E27FC236}">
                <a16:creationId xmlns:a16="http://schemas.microsoft.com/office/drawing/2014/main" id="{AAE6A2B7-8286-CC4E-5F51-BE77FA650DBE}"/>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3660504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E62D0-D640-F54B-642C-A7378A96E572}"/>
              </a:ext>
            </a:extLst>
          </p:cNvPr>
          <p:cNvSpPr>
            <a:spLocks noGrp="1"/>
          </p:cNvSpPr>
          <p:nvPr>
            <p:ph type="title"/>
          </p:nvPr>
        </p:nvSpPr>
        <p:spPr/>
        <p:txBody>
          <a:bodyPr/>
          <a:lstStyle/>
          <a:p>
            <a:r>
              <a:rPr lang="en-GB"/>
              <a:t>Click to edit Master title style</a:t>
            </a:r>
            <a:endParaRPr lang="hu-HU"/>
          </a:p>
        </p:txBody>
      </p:sp>
      <p:sp>
        <p:nvSpPr>
          <p:cNvPr id="3" name="Date Placeholder 2">
            <a:extLst>
              <a:ext uri="{FF2B5EF4-FFF2-40B4-BE49-F238E27FC236}">
                <a16:creationId xmlns:a16="http://schemas.microsoft.com/office/drawing/2014/main" id="{BC514658-FA42-8A80-8492-D15F07939810}"/>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4" name="Footer Placeholder 3">
            <a:extLst>
              <a:ext uri="{FF2B5EF4-FFF2-40B4-BE49-F238E27FC236}">
                <a16:creationId xmlns:a16="http://schemas.microsoft.com/office/drawing/2014/main" id="{620E5BED-7C13-28EE-BD9F-974F0F727E7C}"/>
              </a:ext>
            </a:extLst>
          </p:cNvPr>
          <p:cNvSpPr>
            <a:spLocks noGrp="1"/>
          </p:cNvSpPr>
          <p:nvPr>
            <p:ph type="ftr" sz="quarter" idx="11"/>
          </p:nvPr>
        </p:nvSpPr>
        <p:spPr/>
        <p:txBody>
          <a:bodyPr/>
          <a:lstStyle/>
          <a:p>
            <a:endParaRPr lang="hu-HU"/>
          </a:p>
        </p:txBody>
      </p:sp>
      <p:sp>
        <p:nvSpPr>
          <p:cNvPr id="5" name="Slide Number Placeholder 4">
            <a:extLst>
              <a:ext uri="{FF2B5EF4-FFF2-40B4-BE49-F238E27FC236}">
                <a16:creationId xmlns:a16="http://schemas.microsoft.com/office/drawing/2014/main" id="{3D186D59-9DBE-4169-6CF6-9540CE8597B0}"/>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312877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C04A4B-AA9E-7FA7-7F68-5E5C63EA0D80}"/>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3" name="Footer Placeholder 2">
            <a:extLst>
              <a:ext uri="{FF2B5EF4-FFF2-40B4-BE49-F238E27FC236}">
                <a16:creationId xmlns:a16="http://schemas.microsoft.com/office/drawing/2014/main" id="{38040779-777D-5E4C-AFC7-17C2034DD2E7}"/>
              </a:ext>
            </a:extLst>
          </p:cNvPr>
          <p:cNvSpPr>
            <a:spLocks noGrp="1"/>
          </p:cNvSpPr>
          <p:nvPr>
            <p:ph type="ftr" sz="quarter" idx="11"/>
          </p:nvPr>
        </p:nvSpPr>
        <p:spPr/>
        <p:txBody>
          <a:bodyPr/>
          <a:lstStyle/>
          <a:p>
            <a:endParaRPr lang="hu-HU"/>
          </a:p>
        </p:txBody>
      </p:sp>
      <p:sp>
        <p:nvSpPr>
          <p:cNvPr id="4" name="Slide Number Placeholder 3">
            <a:extLst>
              <a:ext uri="{FF2B5EF4-FFF2-40B4-BE49-F238E27FC236}">
                <a16:creationId xmlns:a16="http://schemas.microsoft.com/office/drawing/2014/main" id="{CCF483EE-E07D-3F95-BF01-A73EDAEEADD6}"/>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14608100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3CCD9-D5BC-944B-BB94-0FB460FFE07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hu-HU"/>
          </a:p>
        </p:txBody>
      </p:sp>
      <p:sp>
        <p:nvSpPr>
          <p:cNvPr id="3" name="Content Placeholder 2">
            <a:extLst>
              <a:ext uri="{FF2B5EF4-FFF2-40B4-BE49-F238E27FC236}">
                <a16:creationId xmlns:a16="http://schemas.microsoft.com/office/drawing/2014/main" id="{5C6E9C8B-D78C-B2D6-6A35-0FE88B3597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Text Placeholder 3">
            <a:extLst>
              <a:ext uri="{FF2B5EF4-FFF2-40B4-BE49-F238E27FC236}">
                <a16:creationId xmlns:a16="http://schemas.microsoft.com/office/drawing/2014/main" id="{BA90AC58-25FF-8AC4-556F-F61E200163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5DD24C0-0AF7-1192-0875-7DC57EEF566F}"/>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6" name="Footer Placeholder 5">
            <a:extLst>
              <a:ext uri="{FF2B5EF4-FFF2-40B4-BE49-F238E27FC236}">
                <a16:creationId xmlns:a16="http://schemas.microsoft.com/office/drawing/2014/main" id="{658806DF-A7FB-F51D-07FF-422B10FE7FA2}"/>
              </a:ext>
            </a:extLst>
          </p:cNvPr>
          <p:cNvSpPr>
            <a:spLocks noGrp="1"/>
          </p:cNvSpPr>
          <p:nvPr>
            <p:ph type="ftr" sz="quarter" idx="11"/>
          </p:nvPr>
        </p:nvSpPr>
        <p:spPr/>
        <p:txBody>
          <a:bodyPr/>
          <a:lstStyle/>
          <a:p>
            <a:endParaRPr lang="hu-HU"/>
          </a:p>
        </p:txBody>
      </p:sp>
      <p:sp>
        <p:nvSpPr>
          <p:cNvPr id="7" name="Slide Number Placeholder 6">
            <a:extLst>
              <a:ext uri="{FF2B5EF4-FFF2-40B4-BE49-F238E27FC236}">
                <a16:creationId xmlns:a16="http://schemas.microsoft.com/office/drawing/2014/main" id="{1A868378-C6A2-7B01-C987-73DD335A81DD}"/>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1159897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EC7A5-4C5A-5C9B-62EE-56C218D971F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hu-HU"/>
          </a:p>
        </p:txBody>
      </p:sp>
      <p:sp>
        <p:nvSpPr>
          <p:cNvPr id="3" name="Picture Placeholder 2">
            <a:extLst>
              <a:ext uri="{FF2B5EF4-FFF2-40B4-BE49-F238E27FC236}">
                <a16:creationId xmlns:a16="http://schemas.microsoft.com/office/drawing/2014/main" id="{2217F6AD-9DFF-13F3-D58A-122D2A7D53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Text Placeholder 3">
            <a:extLst>
              <a:ext uri="{FF2B5EF4-FFF2-40B4-BE49-F238E27FC236}">
                <a16:creationId xmlns:a16="http://schemas.microsoft.com/office/drawing/2014/main" id="{3E556B3C-91FC-70CD-85A6-EF97CC46F3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935F213-4CB5-197E-F34B-5BB078872E68}"/>
              </a:ext>
            </a:extLst>
          </p:cNvPr>
          <p:cNvSpPr>
            <a:spLocks noGrp="1"/>
          </p:cNvSpPr>
          <p:nvPr>
            <p:ph type="dt" sz="half" idx="10"/>
          </p:nvPr>
        </p:nvSpPr>
        <p:spPr/>
        <p:txBody>
          <a:bodyPr/>
          <a:lstStyle/>
          <a:p>
            <a:fld id="{B18B72F6-AC05-475A-82B1-018D4E9B9536}" type="datetimeFigureOut">
              <a:rPr lang="hu-HU" smtClean="0"/>
              <a:t>2025. 02. 25.</a:t>
            </a:fld>
            <a:endParaRPr lang="hu-HU"/>
          </a:p>
        </p:txBody>
      </p:sp>
      <p:sp>
        <p:nvSpPr>
          <p:cNvPr id="6" name="Footer Placeholder 5">
            <a:extLst>
              <a:ext uri="{FF2B5EF4-FFF2-40B4-BE49-F238E27FC236}">
                <a16:creationId xmlns:a16="http://schemas.microsoft.com/office/drawing/2014/main" id="{89A341BC-2511-CC39-FB45-EFC7414A558F}"/>
              </a:ext>
            </a:extLst>
          </p:cNvPr>
          <p:cNvSpPr>
            <a:spLocks noGrp="1"/>
          </p:cNvSpPr>
          <p:nvPr>
            <p:ph type="ftr" sz="quarter" idx="11"/>
          </p:nvPr>
        </p:nvSpPr>
        <p:spPr/>
        <p:txBody>
          <a:bodyPr/>
          <a:lstStyle/>
          <a:p>
            <a:endParaRPr lang="hu-HU"/>
          </a:p>
        </p:txBody>
      </p:sp>
      <p:sp>
        <p:nvSpPr>
          <p:cNvPr id="7" name="Slide Number Placeholder 6">
            <a:extLst>
              <a:ext uri="{FF2B5EF4-FFF2-40B4-BE49-F238E27FC236}">
                <a16:creationId xmlns:a16="http://schemas.microsoft.com/office/drawing/2014/main" id="{C42E0C29-BCB8-A5CE-A336-F60625BCD803}"/>
              </a:ext>
            </a:extLst>
          </p:cNvPr>
          <p:cNvSpPr>
            <a:spLocks noGrp="1"/>
          </p:cNvSpPr>
          <p:nvPr>
            <p:ph type="sldNum" sz="quarter" idx="12"/>
          </p:nvPr>
        </p:nvSpPr>
        <p:spPr/>
        <p:txBody>
          <a:bodyPr/>
          <a:lstStyle/>
          <a:p>
            <a:fld id="{08966CB6-D1D4-4AC3-B2DF-6EA69C223E01}" type="slidenum">
              <a:rPr lang="hu-HU" smtClean="0"/>
              <a:t>‹Nr.›</a:t>
            </a:fld>
            <a:endParaRPr lang="hu-HU"/>
          </a:p>
        </p:txBody>
      </p:sp>
    </p:spTree>
    <p:extLst>
      <p:ext uri="{BB962C8B-B14F-4D97-AF65-F5344CB8AC3E}">
        <p14:creationId xmlns:p14="http://schemas.microsoft.com/office/powerpoint/2010/main" val="499345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78D23D-A969-D215-B48E-36D96077CF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hu-HU"/>
          </a:p>
        </p:txBody>
      </p:sp>
      <p:sp>
        <p:nvSpPr>
          <p:cNvPr id="3" name="Text Placeholder 2">
            <a:extLst>
              <a:ext uri="{FF2B5EF4-FFF2-40B4-BE49-F238E27FC236}">
                <a16:creationId xmlns:a16="http://schemas.microsoft.com/office/drawing/2014/main" id="{A1CAB738-A177-08C4-1F87-477FC6AB03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Date Placeholder 3">
            <a:extLst>
              <a:ext uri="{FF2B5EF4-FFF2-40B4-BE49-F238E27FC236}">
                <a16:creationId xmlns:a16="http://schemas.microsoft.com/office/drawing/2014/main" id="{EF04CADB-762F-1DBE-FB77-4A03CA1486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18B72F6-AC05-475A-82B1-018D4E9B9536}" type="datetimeFigureOut">
              <a:rPr lang="hu-HU" smtClean="0"/>
              <a:t>2025. 02. 25.</a:t>
            </a:fld>
            <a:endParaRPr lang="hu-HU"/>
          </a:p>
        </p:txBody>
      </p:sp>
      <p:sp>
        <p:nvSpPr>
          <p:cNvPr id="5" name="Footer Placeholder 4">
            <a:extLst>
              <a:ext uri="{FF2B5EF4-FFF2-40B4-BE49-F238E27FC236}">
                <a16:creationId xmlns:a16="http://schemas.microsoft.com/office/drawing/2014/main" id="{1F30AA90-4AE6-BC83-84D6-54BE797210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hu-HU"/>
          </a:p>
        </p:txBody>
      </p:sp>
      <p:sp>
        <p:nvSpPr>
          <p:cNvPr id="6" name="Slide Number Placeholder 5">
            <a:extLst>
              <a:ext uri="{FF2B5EF4-FFF2-40B4-BE49-F238E27FC236}">
                <a16:creationId xmlns:a16="http://schemas.microsoft.com/office/drawing/2014/main" id="{80C25A76-5CBF-F3BA-1E63-EADE9AFD00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8966CB6-D1D4-4AC3-B2DF-6EA69C223E01}" type="slidenum">
              <a:rPr lang="hu-HU" smtClean="0"/>
              <a:t>‹Nr.›</a:t>
            </a:fld>
            <a:endParaRPr lang="hu-HU"/>
          </a:p>
        </p:txBody>
      </p:sp>
    </p:spTree>
    <p:extLst>
      <p:ext uri="{BB962C8B-B14F-4D97-AF65-F5344CB8AC3E}">
        <p14:creationId xmlns:p14="http://schemas.microsoft.com/office/powerpoint/2010/main" val="39984108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microsoft.com/office/2007/relationships/media" Target="../media/media7.mp4"/><Relationship Id="rId7" Type="http://schemas.openxmlformats.org/officeDocument/2006/relationships/image" Target="../media/image13.png"/><Relationship Id="rId2" Type="http://schemas.microsoft.com/office/2007/relationships/media" Target="../media/media6.mp4"/><Relationship Id="rId1" Type="http://schemas.openxmlformats.org/officeDocument/2006/relationships/video" Target="NULL" TargetMode="External"/><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microsoft.com/office/2007/relationships/media" Target="../media/media8.mp4"/><Relationship Id="rId9"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mp4"/><Relationship Id="rId7" Type="http://schemas.openxmlformats.org/officeDocument/2006/relationships/notesSlide" Target="../notesSlides/notesSlide4.xml"/><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slideLayout" Target="../slideLayouts/slideLayout2.xml"/><Relationship Id="rId5" Type="http://schemas.openxmlformats.org/officeDocument/2006/relationships/video" Target="../media/media4.mp4"/><Relationship Id="rId10" Type="http://schemas.openxmlformats.org/officeDocument/2006/relationships/image" Target="../media/image4.png"/><Relationship Id="rId4" Type="http://schemas.microsoft.com/office/2007/relationships/media" Target="../media/media4.mp4"/><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11.jpe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536E4-882A-FAF2-3085-4FB59A29926E}"/>
              </a:ext>
            </a:extLst>
          </p:cNvPr>
          <p:cNvSpPr>
            <a:spLocks noGrp="1"/>
          </p:cNvSpPr>
          <p:nvPr>
            <p:ph type="ctrTitle"/>
          </p:nvPr>
        </p:nvSpPr>
        <p:spPr/>
        <p:txBody>
          <a:bodyPr/>
          <a:lstStyle/>
          <a:p>
            <a:r>
              <a:rPr lang="hu-HU" dirty="0"/>
              <a:t>RL-Course 2024/25:</a:t>
            </a:r>
            <a:br>
              <a:rPr lang="hu-HU" dirty="0"/>
            </a:br>
            <a:r>
              <a:rPr lang="hu-HU" dirty="0"/>
              <a:t>Final Project </a:t>
            </a:r>
          </a:p>
        </p:txBody>
      </p:sp>
      <p:sp>
        <p:nvSpPr>
          <p:cNvPr id="3" name="Subtitle 2">
            <a:extLst>
              <a:ext uri="{FF2B5EF4-FFF2-40B4-BE49-F238E27FC236}">
                <a16:creationId xmlns:a16="http://schemas.microsoft.com/office/drawing/2014/main" id="{615B7822-3EF0-F1E9-56C8-E0517DB9941B}"/>
              </a:ext>
            </a:extLst>
          </p:cNvPr>
          <p:cNvSpPr>
            <a:spLocks noGrp="1"/>
          </p:cNvSpPr>
          <p:nvPr>
            <p:ph type="subTitle" idx="1"/>
          </p:nvPr>
        </p:nvSpPr>
        <p:spPr/>
        <p:txBody>
          <a:bodyPr/>
          <a:lstStyle/>
          <a:p>
            <a:r>
              <a:rPr lang="hu-HU" dirty="0"/>
              <a:t>Improvement Through Reinforc</a:t>
            </a:r>
            <a:r>
              <a:rPr lang="en-GB" dirty="0"/>
              <a:t>e</a:t>
            </a:r>
            <a:r>
              <a:rPr lang="hu-HU" dirty="0"/>
              <a:t>ment:</a:t>
            </a:r>
            <a:br>
              <a:rPr lang="en-GB" dirty="0"/>
            </a:br>
            <a:r>
              <a:rPr lang="hu-HU" dirty="0"/>
              <a:t>Nils Großepieper</a:t>
            </a:r>
            <a:r>
              <a:rPr lang="en-GB" dirty="0"/>
              <a:t> (TD3)</a:t>
            </a:r>
            <a:r>
              <a:rPr lang="hu-HU" dirty="0"/>
              <a:t>, Mátyás Pólya</a:t>
            </a:r>
            <a:r>
              <a:rPr lang="en-GB" dirty="0"/>
              <a:t> (SAC)</a:t>
            </a:r>
            <a:endParaRPr lang="hu-HU" dirty="0"/>
          </a:p>
        </p:txBody>
      </p:sp>
    </p:spTree>
    <p:extLst>
      <p:ext uri="{BB962C8B-B14F-4D97-AF65-F5344CB8AC3E}">
        <p14:creationId xmlns:p14="http://schemas.microsoft.com/office/powerpoint/2010/main" val="4188636065"/>
      </p:ext>
    </p:extLst>
  </p:cSld>
  <p:clrMapOvr>
    <a:masterClrMapping/>
  </p:clrMapOvr>
  <mc:AlternateContent xmlns:mc="http://schemas.openxmlformats.org/markup-compatibility/2006" xmlns:p14="http://schemas.microsoft.com/office/powerpoint/2010/main">
    <mc:Choice Requires="p14">
      <p:transition spd="slow" p14:dur="2000" advTm="91"/>
    </mc:Choice>
    <mc:Fallback xmlns="">
      <p:transition spd="slow" advTm="9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FC24C-6D40-BE21-C07F-0C53537C2C6F}"/>
              </a:ext>
            </a:extLst>
          </p:cNvPr>
          <p:cNvSpPr>
            <a:spLocks noGrp="1"/>
          </p:cNvSpPr>
          <p:nvPr>
            <p:ph type="title"/>
          </p:nvPr>
        </p:nvSpPr>
        <p:spPr/>
        <p:txBody>
          <a:bodyPr/>
          <a:lstStyle/>
          <a:p>
            <a:r>
              <a:rPr lang="en-GB"/>
              <a:t>Soft Actor-Critic - Overview</a:t>
            </a:r>
            <a:endParaRPr lang="hu-HU"/>
          </a:p>
        </p:txBody>
      </p:sp>
      <p:sp>
        <p:nvSpPr>
          <p:cNvPr id="3" name="Content Placeholder 2">
            <a:extLst>
              <a:ext uri="{FF2B5EF4-FFF2-40B4-BE49-F238E27FC236}">
                <a16:creationId xmlns:a16="http://schemas.microsoft.com/office/drawing/2014/main" id="{98DEFBA2-D459-8E0F-42CD-263E1A1D8ED1}"/>
              </a:ext>
            </a:extLst>
          </p:cNvPr>
          <p:cNvSpPr>
            <a:spLocks noGrp="1"/>
          </p:cNvSpPr>
          <p:nvPr>
            <p:ph idx="1"/>
          </p:nvPr>
        </p:nvSpPr>
        <p:spPr>
          <a:xfrm>
            <a:off x="838200" y="1825625"/>
            <a:ext cx="10778656" cy="4351338"/>
          </a:xfrm>
        </p:spPr>
        <p:txBody>
          <a:bodyPr>
            <a:normAutofit/>
          </a:bodyPr>
          <a:lstStyle/>
          <a:p>
            <a:r>
              <a:rPr lang="en-GB" dirty="0"/>
              <a:t>Developed to improve sample efficiency and stability over traditional actor-critic methods</a:t>
            </a:r>
          </a:p>
          <a:p>
            <a:r>
              <a:rPr lang="en-GB" dirty="0"/>
              <a:t>Off-policy algorithm that balances exploration and exploitation using entropy maximization.</a:t>
            </a:r>
          </a:p>
          <a:p>
            <a:endParaRPr lang="en-GB" dirty="0"/>
          </a:p>
          <a:p>
            <a:endParaRPr lang="en-GB" dirty="0"/>
          </a:p>
          <a:p>
            <a:endParaRPr lang="en-GB" dirty="0"/>
          </a:p>
          <a:p>
            <a:r>
              <a:rPr lang="en-GB" dirty="0"/>
              <a:t>The second term encourages exploration</a:t>
            </a:r>
          </a:p>
          <a:p>
            <a:r>
              <a:rPr lang="en-GB" dirty="0"/>
              <a:t>It includes 2 Q-networks, 2 target Q-networks and a policy network</a:t>
            </a:r>
          </a:p>
          <a:p>
            <a:endParaRPr lang="en-GB" dirty="0"/>
          </a:p>
        </p:txBody>
      </p:sp>
      <p:pic>
        <p:nvPicPr>
          <p:cNvPr id="5" name="Picture 4">
            <a:extLst>
              <a:ext uri="{FF2B5EF4-FFF2-40B4-BE49-F238E27FC236}">
                <a16:creationId xmlns:a16="http://schemas.microsoft.com/office/drawing/2014/main" id="{F9DEE5AF-C165-8122-6232-E57A5C3FD7EE}"/>
              </a:ext>
            </a:extLst>
          </p:cNvPr>
          <p:cNvPicPr>
            <a:picLocks noChangeAspect="1"/>
          </p:cNvPicPr>
          <p:nvPr/>
        </p:nvPicPr>
        <p:blipFill>
          <a:blip r:embed="rId3"/>
          <a:stretch>
            <a:fillRect/>
          </a:stretch>
        </p:blipFill>
        <p:spPr>
          <a:xfrm>
            <a:off x="2412483" y="3492611"/>
            <a:ext cx="7367034" cy="1230728"/>
          </a:xfrm>
          <a:prstGeom prst="rect">
            <a:avLst/>
          </a:prstGeom>
        </p:spPr>
      </p:pic>
    </p:spTree>
    <p:extLst>
      <p:ext uri="{BB962C8B-B14F-4D97-AF65-F5344CB8AC3E}">
        <p14:creationId xmlns:p14="http://schemas.microsoft.com/office/powerpoint/2010/main" val="1750730230"/>
      </p:ext>
    </p:extLst>
  </p:cSld>
  <p:clrMapOvr>
    <a:masterClrMapping/>
  </p:clrMapOvr>
  <mc:AlternateContent xmlns:mc="http://schemas.openxmlformats.org/markup-compatibility/2006" xmlns:p14="http://schemas.microsoft.com/office/powerpoint/2010/main">
    <mc:Choice Requires="p14">
      <p:transition spd="slow" p14:dur="2000" advTm="29909"/>
    </mc:Choice>
    <mc:Fallback xmlns="">
      <p:transition spd="slow" advTm="29909"/>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8A7F88-D3C6-5196-3FB4-4C45D90CEF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2C82E4-C569-BAE2-6D48-D0618527DCE3}"/>
              </a:ext>
            </a:extLst>
          </p:cNvPr>
          <p:cNvSpPr>
            <a:spLocks noGrp="1"/>
          </p:cNvSpPr>
          <p:nvPr>
            <p:ph type="title"/>
          </p:nvPr>
        </p:nvSpPr>
        <p:spPr/>
        <p:txBody>
          <a:bodyPr/>
          <a:lstStyle/>
          <a:p>
            <a:r>
              <a:rPr lang="en-GB"/>
              <a:t>Soft Actor-Critic - Gameplay</a:t>
            </a:r>
            <a:endParaRPr lang="hu-HU"/>
          </a:p>
        </p:txBody>
      </p:sp>
      <p:pic>
        <p:nvPicPr>
          <p:cNvPr id="4" name="weak_report">
            <a:hlinkClick r:id="" action="ppaction://media"/>
            <a:extLst>
              <a:ext uri="{FF2B5EF4-FFF2-40B4-BE49-F238E27FC236}">
                <a16:creationId xmlns:a16="http://schemas.microsoft.com/office/drawing/2014/main" id="{BBE73CC6-4467-232B-B5B2-9E71DB2FFCF0}"/>
              </a:ext>
            </a:extLst>
          </p:cNvPr>
          <p:cNvPicPr>
            <a:picLocks noChangeAspect="1"/>
          </p:cNvPicPr>
          <p:nvPr>
            <a:videoFile r:link="rId1"/>
            <p:extLst>
              <p:ext uri="{DAA4B4D4-6D71-4841-9C94-3DE7FCFB9230}">
                <p14:media xmlns:p14="http://schemas.microsoft.com/office/powerpoint/2010/main" r:embed="rId2">
                  <p14:trim st="1418" end="4102.6458"/>
                </p14:media>
              </p:ext>
            </p:extLst>
          </p:nvPr>
        </p:nvPicPr>
        <p:blipFill>
          <a:blip r:embed="rId7"/>
          <a:stretch>
            <a:fillRect/>
          </a:stretch>
        </p:blipFill>
        <p:spPr>
          <a:xfrm>
            <a:off x="436528" y="1673834"/>
            <a:ext cx="3417001" cy="2729014"/>
          </a:xfrm>
          <a:prstGeom prst="rect">
            <a:avLst/>
          </a:prstGeom>
        </p:spPr>
      </p:pic>
      <p:sp>
        <p:nvSpPr>
          <p:cNvPr id="5" name="TextBox 4">
            <a:extLst>
              <a:ext uri="{FF2B5EF4-FFF2-40B4-BE49-F238E27FC236}">
                <a16:creationId xmlns:a16="http://schemas.microsoft.com/office/drawing/2014/main" id="{9D98D494-48E1-5186-9132-0625552B4C24}"/>
              </a:ext>
            </a:extLst>
          </p:cNvPr>
          <p:cNvSpPr txBox="1"/>
          <p:nvPr/>
        </p:nvSpPr>
        <p:spPr>
          <a:xfrm>
            <a:off x="838200" y="4669654"/>
            <a:ext cx="2615214" cy="646331"/>
          </a:xfrm>
          <a:prstGeom prst="rect">
            <a:avLst/>
          </a:prstGeom>
          <a:noFill/>
        </p:spPr>
        <p:txBody>
          <a:bodyPr wrap="square" rtlCol="0">
            <a:spAutoFit/>
          </a:bodyPr>
          <a:lstStyle/>
          <a:p>
            <a:pPr algn="ctr"/>
            <a:r>
              <a:rPr lang="en-GB"/>
              <a:t>Against the weak opponent</a:t>
            </a:r>
            <a:endParaRPr lang="hu-HU"/>
          </a:p>
        </p:txBody>
      </p:sp>
      <p:sp>
        <p:nvSpPr>
          <p:cNvPr id="6" name="TextBox 5">
            <a:extLst>
              <a:ext uri="{FF2B5EF4-FFF2-40B4-BE49-F238E27FC236}">
                <a16:creationId xmlns:a16="http://schemas.microsoft.com/office/drawing/2014/main" id="{ABAE35AB-FA3E-BAB2-18A5-F25D35910F51}"/>
              </a:ext>
            </a:extLst>
          </p:cNvPr>
          <p:cNvSpPr txBox="1"/>
          <p:nvPr/>
        </p:nvSpPr>
        <p:spPr>
          <a:xfrm>
            <a:off x="4664791" y="4669652"/>
            <a:ext cx="2615214" cy="646331"/>
          </a:xfrm>
          <a:prstGeom prst="rect">
            <a:avLst/>
          </a:prstGeom>
          <a:noFill/>
        </p:spPr>
        <p:txBody>
          <a:bodyPr wrap="square" rtlCol="0">
            <a:spAutoFit/>
          </a:bodyPr>
          <a:lstStyle/>
          <a:p>
            <a:pPr algn="ctr"/>
            <a:r>
              <a:rPr lang="en-GB"/>
              <a:t>Against the strong opponent</a:t>
            </a:r>
            <a:endParaRPr lang="hu-HU"/>
          </a:p>
        </p:txBody>
      </p:sp>
      <p:sp>
        <p:nvSpPr>
          <p:cNvPr id="7" name="TextBox 6">
            <a:extLst>
              <a:ext uri="{FF2B5EF4-FFF2-40B4-BE49-F238E27FC236}">
                <a16:creationId xmlns:a16="http://schemas.microsoft.com/office/drawing/2014/main" id="{3DC51915-CE6B-1B4C-90D6-575CD5B55865}"/>
              </a:ext>
            </a:extLst>
          </p:cNvPr>
          <p:cNvSpPr txBox="1"/>
          <p:nvPr/>
        </p:nvSpPr>
        <p:spPr>
          <a:xfrm>
            <a:off x="8518864" y="4669652"/>
            <a:ext cx="2615214" cy="369332"/>
          </a:xfrm>
          <a:prstGeom prst="rect">
            <a:avLst/>
          </a:prstGeom>
          <a:noFill/>
        </p:spPr>
        <p:txBody>
          <a:bodyPr wrap="square" rtlCol="0">
            <a:spAutoFit/>
          </a:bodyPr>
          <a:lstStyle/>
          <a:p>
            <a:pPr algn="ctr"/>
            <a:r>
              <a:rPr lang="en-GB"/>
              <a:t>Against itself</a:t>
            </a:r>
            <a:endParaRPr lang="hu-HU"/>
          </a:p>
        </p:txBody>
      </p:sp>
      <p:pic>
        <p:nvPicPr>
          <p:cNvPr id="8" name="strong_report">
            <a:hlinkClick r:id="" action="ppaction://media"/>
            <a:extLst>
              <a:ext uri="{FF2B5EF4-FFF2-40B4-BE49-F238E27FC236}">
                <a16:creationId xmlns:a16="http://schemas.microsoft.com/office/drawing/2014/main" id="{74496986-1356-D0F8-C2E2-A3CA03820168}"/>
              </a:ext>
            </a:extLst>
          </p:cNvPr>
          <p:cNvPicPr>
            <a:picLocks noChangeAspect="1"/>
          </p:cNvPicPr>
          <p:nvPr>
            <a:videoFile r:link="rId1"/>
            <p:extLst>
              <p:ext uri="{DAA4B4D4-6D71-4841-9C94-3DE7FCFB9230}">
                <p14:media xmlns:p14="http://schemas.microsoft.com/office/powerpoint/2010/main" r:embed="rId3">
                  <p14:trim end="13294.3125"/>
                </p14:media>
              </p:ext>
            </p:extLst>
          </p:nvPr>
        </p:nvPicPr>
        <p:blipFill>
          <a:blip r:embed="rId8"/>
          <a:stretch>
            <a:fillRect/>
          </a:stretch>
        </p:blipFill>
        <p:spPr>
          <a:xfrm>
            <a:off x="4255201" y="1690688"/>
            <a:ext cx="3434395" cy="2729014"/>
          </a:xfrm>
          <a:prstGeom prst="rect">
            <a:avLst/>
          </a:prstGeom>
        </p:spPr>
      </p:pic>
      <p:pic>
        <p:nvPicPr>
          <p:cNvPr id="9" name="self_report">
            <a:hlinkClick r:id="" action="ppaction://media"/>
            <a:extLst>
              <a:ext uri="{FF2B5EF4-FFF2-40B4-BE49-F238E27FC236}">
                <a16:creationId xmlns:a16="http://schemas.microsoft.com/office/drawing/2014/main" id="{9D2EC37E-E633-A8E5-1D7D-5C0B7F982D26}"/>
              </a:ext>
            </a:extLst>
          </p:cNvPr>
          <p:cNvPicPr>
            <a:picLocks noChangeAspect="1"/>
          </p:cNvPicPr>
          <p:nvPr>
            <a:videoFile r:link="rId1"/>
            <p:extLst>
              <p:ext uri="{DAA4B4D4-6D71-4841-9C94-3DE7FCFB9230}">
                <p14:media xmlns:p14="http://schemas.microsoft.com/office/powerpoint/2010/main" r:embed="rId4">
                  <p14:trim st="3550" end="5851.6458"/>
                </p14:media>
              </p:ext>
            </p:extLst>
          </p:nvPr>
        </p:nvPicPr>
        <p:blipFill>
          <a:blip r:embed="rId9"/>
          <a:stretch>
            <a:fillRect/>
          </a:stretch>
        </p:blipFill>
        <p:spPr>
          <a:xfrm>
            <a:off x="8091268" y="1690689"/>
            <a:ext cx="3463748" cy="2729014"/>
          </a:xfrm>
          <a:prstGeom prst="rect">
            <a:avLst/>
          </a:prstGeom>
        </p:spPr>
      </p:pic>
    </p:spTree>
    <p:extLst>
      <p:ext uri="{BB962C8B-B14F-4D97-AF65-F5344CB8AC3E}">
        <p14:creationId xmlns:p14="http://schemas.microsoft.com/office/powerpoint/2010/main" val="169841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86" fill="hold"/>
                                        <p:tgtEl>
                                          <p:spTgt spid="4"/>
                                        </p:tgtEl>
                                      </p:cBhvr>
                                    </p:cmd>
                                  </p:childTnLst>
                                </p:cTn>
                              </p:par>
                            </p:childTnLst>
                          </p:cTn>
                        </p:par>
                        <p:par>
                          <p:cTn id="7" fill="hold">
                            <p:stCondLst>
                              <p:cond delay="7386"/>
                            </p:stCondLst>
                            <p:childTnLst>
                              <p:par>
                                <p:cTn id="8" presetID="1" presetClass="mediacall" presetSubtype="0" fill="hold" nodeType="afterEffect">
                                  <p:stCondLst>
                                    <p:cond delay="0"/>
                                  </p:stCondLst>
                                  <p:childTnLst>
                                    <p:cmd type="call" cmd="playFrom(0.0)">
                                      <p:cBhvr>
                                        <p:cTn id="9" dur="6439" fill="hold"/>
                                        <p:tgtEl>
                                          <p:spTgt spid="8"/>
                                        </p:tgtEl>
                                      </p:cBhvr>
                                    </p:cmd>
                                  </p:childTnLst>
                                </p:cTn>
                              </p:par>
                            </p:childTnLst>
                          </p:cTn>
                        </p:par>
                        <p:par>
                          <p:cTn id="10" fill="hold">
                            <p:stCondLst>
                              <p:cond delay="13825"/>
                            </p:stCondLst>
                            <p:childTnLst>
                              <p:par>
                                <p:cTn id="11" presetID="1" presetClass="mediacall" presetSubtype="0" fill="hold" nodeType="afterEffect">
                                  <p:stCondLst>
                                    <p:cond delay="0"/>
                                  </p:stCondLst>
                                  <p:childTnLst>
                                    <p:cmd type="call" cmd="playFrom(0.0)">
                                      <p:cBhvr>
                                        <p:cTn id="12" dur="638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3" repeatCount="indefinite" fill="hold" display="0">
                  <p:stCondLst>
                    <p:cond delay="indefinite"/>
                  </p:stCondLst>
                </p:cTn>
                <p:tgtEl>
                  <p:spTgt spid="4"/>
                </p:tgtEl>
              </p:cMediaNode>
            </p:video>
            <p:seq concurrent="1" nextAc="seek">
              <p:cTn id="14" restart="whenNotActive" fill="hold" evtFilter="cancelBubble" nodeType="interactiveSeq">
                <p:stCondLst>
                  <p:cond evt="onClick" delay="0">
                    <p:tgtEl>
                      <p:spTgt spid="4"/>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4"/>
                                        </p:tgtEl>
                                      </p:cBhvr>
                                    </p:cmd>
                                  </p:childTnLst>
                                </p:cTn>
                              </p:par>
                            </p:childTnLst>
                          </p:cTn>
                        </p:par>
                      </p:childTnLst>
                    </p:cTn>
                  </p:par>
                </p:childTnLst>
              </p:cTn>
              <p:nextCondLst>
                <p:cond evt="onClick" delay="0">
                  <p:tgtEl>
                    <p:spTgt spid="4"/>
                  </p:tgtEl>
                </p:cond>
              </p:nextCondLst>
            </p:seq>
            <p:video>
              <p:cMediaNode vol="80000" mute="1">
                <p:cTn id="19" repeatCount="indefinite" fill="hold" display="0">
                  <p:stCondLst>
                    <p:cond delay="indefinite"/>
                  </p:stCondLst>
                </p:cTn>
                <p:tgtEl>
                  <p:spTgt spid="8"/>
                </p:tgtEl>
              </p:cMediaNode>
            </p:video>
            <p:seq concurrent="1" nextAc="seek">
              <p:cTn id="20" restart="whenNotActive" fill="hold" evtFilter="cancelBubble" nodeType="interactiveSeq">
                <p:stCondLst>
                  <p:cond evt="onClick" delay="0">
                    <p:tgtEl>
                      <p:spTgt spid="8"/>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8"/>
                                        </p:tgtEl>
                                      </p:cBhvr>
                                    </p:cmd>
                                  </p:childTnLst>
                                </p:cTn>
                              </p:par>
                            </p:childTnLst>
                          </p:cTn>
                        </p:par>
                      </p:childTnLst>
                    </p:cTn>
                  </p:par>
                </p:childTnLst>
              </p:cTn>
              <p:nextCondLst>
                <p:cond evt="onClick" delay="0">
                  <p:tgtEl>
                    <p:spTgt spid="8"/>
                  </p:tgtEl>
                </p:cond>
              </p:nextCondLst>
            </p:seq>
            <p:video>
              <p:cMediaNode vol="80000" mute="1">
                <p:cTn id="25" repeatCount="indefinite" fill="hold" display="0">
                  <p:stCondLst>
                    <p:cond delay="indefinite"/>
                  </p:stCondLst>
                </p:cTn>
                <p:tgtEl>
                  <p:spTgt spid="9"/>
                </p:tgtEl>
              </p:cMediaNode>
            </p:video>
            <p:seq concurrent="1" nextAc="seek">
              <p:cTn id="26" restart="whenNotActive" fill="hold" evtFilter="cancelBubble" nodeType="interactiveSeq">
                <p:stCondLst>
                  <p:cond evt="onClick" delay="0">
                    <p:tgtEl>
                      <p:spTgt spid="9"/>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8FAB2-51CC-ADAD-CFF5-FE0CA3C5D935}"/>
              </a:ext>
            </a:extLst>
          </p:cNvPr>
          <p:cNvSpPr>
            <a:spLocks noGrp="1"/>
          </p:cNvSpPr>
          <p:nvPr>
            <p:ph type="title"/>
          </p:nvPr>
        </p:nvSpPr>
        <p:spPr>
          <a:xfrm>
            <a:off x="909221" y="2575665"/>
            <a:ext cx="10515600" cy="1325563"/>
          </a:xfrm>
        </p:spPr>
        <p:txBody>
          <a:bodyPr/>
          <a:lstStyle/>
          <a:p>
            <a:pPr algn="ctr"/>
            <a:r>
              <a:rPr lang="en-GB"/>
              <a:t>Soft Actor-Critic - Experiments</a:t>
            </a:r>
            <a:endParaRPr lang="hu-HU"/>
          </a:p>
        </p:txBody>
      </p:sp>
    </p:spTree>
    <p:extLst>
      <p:ext uri="{BB962C8B-B14F-4D97-AF65-F5344CB8AC3E}">
        <p14:creationId xmlns:p14="http://schemas.microsoft.com/office/powerpoint/2010/main" val="1316164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59351-49C7-1479-76F5-E85592A49865}"/>
              </a:ext>
            </a:extLst>
          </p:cNvPr>
          <p:cNvSpPr>
            <a:spLocks noGrp="1"/>
          </p:cNvSpPr>
          <p:nvPr>
            <p:ph type="title"/>
          </p:nvPr>
        </p:nvSpPr>
        <p:spPr/>
        <p:txBody>
          <a:bodyPr/>
          <a:lstStyle/>
          <a:p>
            <a:r>
              <a:rPr lang="en-GB"/>
              <a:t>Soft Actor-Critic Experiments: </a:t>
            </a:r>
            <a:r>
              <a:rPr lang="el-GR"/>
              <a:t>α</a:t>
            </a:r>
            <a:endParaRPr lang="hu-HU"/>
          </a:p>
        </p:txBody>
      </p:sp>
      <p:pic>
        <p:nvPicPr>
          <p:cNvPr id="11" name="Picture 10" descr="A graph of a graph showing the effect of entropy tuning&#10;&#10;AI-generated content may be incorrect.">
            <a:extLst>
              <a:ext uri="{FF2B5EF4-FFF2-40B4-BE49-F238E27FC236}">
                <a16:creationId xmlns:a16="http://schemas.microsoft.com/office/drawing/2014/main" id="{24F35DBC-4260-75BA-F275-99FF4E57FC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9050" y="1824568"/>
            <a:ext cx="6304750" cy="3987945"/>
          </a:xfrm>
          <a:prstGeom prst="rect">
            <a:avLst/>
          </a:prstGeom>
        </p:spPr>
      </p:pic>
      <p:sp>
        <p:nvSpPr>
          <p:cNvPr id="16" name="Content Placeholder 3">
            <a:extLst>
              <a:ext uri="{FF2B5EF4-FFF2-40B4-BE49-F238E27FC236}">
                <a16:creationId xmlns:a16="http://schemas.microsoft.com/office/drawing/2014/main" id="{61A9C8F3-682D-765F-12E5-D7665E74E808}"/>
              </a:ext>
            </a:extLst>
          </p:cNvPr>
          <p:cNvSpPr txBox="1">
            <a:spLocks/>
          </p:cNvSpPr>
          <p:nvPr/>
        </p:nvSpPr>
        <p:spPr>
          <a:xfrm>
            <a:off x="978009" y="1825625"/>
            <a:ext cx="3919993" cy="267535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t>The entropy parameter is very important</a:t>
            </a:r>
          </a:p>
          <a:p>
            <a:r>
              <a:rPr lang="en-GB"/>
              <a:t>3 different ways:</a:t>
            </a:r>
          </a:p>
          <a:p>
            <a:pPr lvl="1"/>
            <a:r>
              <a:rPr lang="en-GB"/>
              <a:t>Adaptive tuning</a:t>
            </a:r>
          </a:p>
          <a:p>
            <a:pPr lvl="1"/>
            <a:r>
              <a:rPr lang="en-GB"/>
              <a:t>Exponential annealing</a:t>
            </a:r>
          </a:p>
          <a:p>
            <a:pPr lvl="1"/>
            <a:r>
              <a:rPr lang="en-GB"/>
              <a:t>Constant</a:t>
            </a:r>
          </a:p>
          <a:p>
            <a:pPr lvl="1"/>
            <a:endParaRPr lang="en-GB"/>
          </a:p>
          <a:p>
            <a:pPr marL="0" indent="0">
              <a:buNone/>
            </a:pPr>
            <a:endParaRPr lang="en-GB"/>
          </a:p>
        </p:txBody>
      </p:sp>
      <p:pic>
        <p:nvPicPr>
          <p:cNvPr id="20" name="Picture 19">
            <a:extLst>
              <a:ext uri="{FF2B5EF4-FFF2-40B4-BE49-F238E27FC236}">
                <a16:creationId xmlns:a16="http://schemas.microsoft.com/office/drawing/2014/main" id="{A3F0A115-4EE2-A28A-785F-15BC8AB225FA}"/>
              </a:ext>
            </a:extLst>
          </p:cNvPr>
          <p:cNvPicPr>
            <a:picLocks noChangeAspect="1"/>
          </p:cNvPicPr>
          <p:nvPr/>
        </p:nvPicPr>
        <p:blipFill>
          <a:blip r:embed="rId4"/>
          <a:stretch>
            <a:fillRect/>
          </a:stretch>
        </p:blipFill>
        <p:spPr>
          <a:xfrm>
            <a:off x="1648248" y="6176180"/>
            <a:ext cx="3919993" cy="316696"/>
          </a:xfrm>
          <a:prstGeom prst="rect">
            <a:avLst/>
          </a:prstGeom>
        </p:spPr>
      </p:pic>
      <p:sp>
        <p:nvSpPr>
          <p:cNvPr id="22" name="TextBox 21">
            <a:extLst>
              <a:ext uri="{FF2B5EF4-FFF2-40B4-BE49-F238E27FC236}">
                <a16:creationId xmlns:a16="http://schemas.microsoft.com/office/drawing/2014/main" id="{A324485B-AEF0-C6B5-41E4-08FD110D6685}"/>
              </a:ext>
            </a:extLst>
          </p:cNvPr>
          <p:cNvSpPr txBox="1"/>
          <p:nvPr/>
        </p:nvSpPr>
        <p:spPr>
          <a:xfrm>
            <a:off x="-109255" y="5806848"/>
            <a:ext cx="2710412" cy="369332"/>
          </a:xfrm>
          <a:prstGeom prst="rect">
            <a:avLst/>
          </a:prstGeom>
          <a:noFill/>
        </p:spPr>
        <p:txBody>
          <a:bodyPr wrap="square">
            <a:spAutoFit/>
          </a:bodyPr>
          <a:lstStyle/>
          <a:p>
            <a:pPr lvl="1"/>
            <a:r>
              <a:rPr lang="en-GB"/>
              <a:t>Adaptive tuning:</a:t>
            </a:r>
          </a:p>
        </p:txBody>
      </p:sp>
    </p:spTree>
    <p:extLst>
      <p:ext uri="{BB962C8B-B14F-4D97-AF65-F5344CB8AC3E}">
        <p14:creationId xmlns:p14="http://schemas.microsoft.com/office/powerpoint/2010/main" val="8401648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EDF077-FDE3-F38B-C70B-DF0D360340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E5B52F-06DF-85C7-E3B9-ADAE76A99C0D}"/>
              </a:ext>
            </a:extLst>
          </p:cNvPr>
          <p:cNvSpPr>
            <a:spLocks noGrp="1"/>
          </p:cNvSpPr>
          <p:nvPr>
            <p:ph type="title"/>
          </p:nvPr>
        </p:nvSpPr>
        <p:spPr/>
        <p:txBody>
          <a:bodyPr/>
          <a:lstStyle/>
          <a:p>
            <a:r>
              <a:rPr lang="en-GB"/>
              <a:t>Soft Actor-Critic Experiments: r</a:t>
            </a:r>
            <a:endParaRPr lang="hu-HU"/>
          </a:p>
        </p:txBody>
      </p:sp>
      <p:sp>
        <p:nvSpPr>
          <p:cNvPr id="4" name="Content Placeholder 3">
            <a:extLst>
              <a:ext uri="{FF2B5EF4-FFF2-40B4-BE49-F238E27FC236}">
                <a16:creationId xmlns:a16="http://schemas.microsoft.com/office/drawing/2014/main" id="{8C55F7D8-48F4-869C-C419-29B03ED2FDE2}"/>
              </a:ext>
            </a:extLst>
          </p:cNvPr>
          <p:cNvSpPr>
            <a:spLocks noGrp="1"/>
          </p:cNvSpPr>
          <p:nvPr>
            <p:ph idx="1"/>
          </p:nvPr>
        </p:nvSpPr>
        <p:spPr>
          <a:xfrm>
            <a:off x="978010" y="1825625"/>
            <a:ext cx="3864334" cy="4225318"/>
          </a:xfrm>
        </p:spPr>
        <p:txBody>
          <a:bodyPr/>
          <a:lstStyle/>
          <a:p>
            <a:r>
              <a:rPr lang="en-GB"/>
              <a:t>Different reward formulations:</a:t>
            </a:r>
          </a:p>
          <a:p>
            <a:pPr lvl="1"/>
            <a:r>
              <a:rPr lang="en-GB"/>
              <a:t>Multiplying the </a:t>
            </a:r>
            <a:r>
              <a:rPr lang="en-GB" i="1"/>
              <a:t>puck closeness</a:t>
            </a:r>
            <a:r>
              <a:rPr lang="en-GB"/>
              <a:t> reward</a:t>
            </a:r>
          </a:p>
          <a:p>
            <a:pPr lvl="1"/>
            <a:r>
              <a:rPr lang="en-GB"/>
              <a:t>Penalizing not touching the puck</a:t>
            </a:r>
          </a:p>
          <a:p>
            <a:pPr marL="457200" lvl="1" indent="0">
              <a:buNone/>
            </a:pPr>
            <a:endParaRPr lang="en-GB"/>
          </a:p>
        </p:txBody>
      </p:sp>
      <p:pic>
        <p:nvPicPr>
          <p:cNvPr id="13" name="Picture 12" descr="A graph showing a number of points&#10;&#10;AI-generated content may be incorrect.">
            <a:extLst>
              <a:ext uri="{FF2B5EF4-FFF2-40B4-BE49-F238E27FC236}">
                <a16:creationId xmlns:a16="http://schemas.microsoft.com/office/drawing/2014/main" id="{D72A8072-637B-45E1-4D75-6F4F5FD3A5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7698" y="1943884"/>
            <a:ext cx="6306102" cy="3988800"/>
          </a:xfrm>
          <a:prstGeom prst="rect">
            <a:avLst/>
          </a:prstGeom>
        </p:spPr>
      </p:pic>
    </p:spTree>
    <p:extLst>
      <p:ext uri="{BB962C8B-B14F-4D97-AF65-F5344CB8AC3E}">
        <p14:creationId xmlns:p14="http://schemas.microsoft.com/office/powerpoint/2010/main" val="1314298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080183-E167-ADD7-112B-185CB83792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F12AB7-F2DA-6C72-649A-403F27BCF83B}"/>
              </a:ext>
            </a:extLst>
          </p:cNvPr>
          <p:cNvSpPr>
            <a:spLocks noGrp="1"/>
          </p:cNvSpPr>
          <p:nvPr>
            <p:ph type="title"/>
          </p:nvPr>
        </p:nvSpPr>
        <p:spPr/>
        <p:txBody>
          <a:bodyPr/>
          <a:lstStyle/>
          <a:p>
            <a:r>
              <a:rPr lang="en-GB"/>
              <a:t>Soft Actor-Critic Experiments: </a:t>
            </a:r>
            <a:r>
              <a:rPr lang="el-GR"/>
              <a:t>τ</a:t>
            </a:r>
            <a:endParaRPr lang="hu-HU"/>
          </a:p>
        </p:txBody>
      </p:sp>
      <p:pic>
        <p:nvPicPr>
          <p:cNvPr id="9" name="Content Placeholder 8" descr="A graph showing the effect of tau on weak win&#10;&#10;AI-generated content may be incorrect.">
            <a:extLst>
              <a:ext uri="{FF2B5EF4-FFF2-40B4-BE49-F238E27FC236}">
                <a16:creationId xmlns:a16="http://schemas.microsoft.com/office/drawing/2014/main" id="{1FFA0DC5-42A9-997F-A071-7BF4F5A7751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047698" y="1943884"/>
            <a:ext cx="6306102" cy="3988800"/>
          </a:xfrm>
        </p:spPr>
      </p:pic>
      <p:sp>
        <p:nvSpPr>
          <p:cNvPr id="3" name="Content Placeholder 3">
            <a:extLst>
              <a:ext uri="{FF2B5EF4-FFF2-40B4-BE49-F238E27FC236}">
                <a16:creationId xmlns:a16="http://schemas.microsoft.com/office/drawing/2014/main" id="{3B651325-9256-B1B9-2FE2-632441654A77}"/>
              </a:ext>
            </a:extLst>
          </p:cNvPr>
          <p:cNvSpPr txBox="1">
            <a:spLocks/>
          </p:cNvSpPr>
          <p:nvPr/>
        </p:nvSpPr>
        <p:spPr>
          <a:xfrm>
            <a:off x="978010" y="1825625"/>
            <a:ext cx="3991555" cy="42253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hu-HU"/>
          </a:p>
        </p:txBody>
      </p:sp>
      <p:sp>
        <p:nvSpPr>
          <p:cNvPr id="4" name="Content Placeholder 3">
            <a:extLst>
              <a:ext uri="{FF2B5EF4-FFF2-40B4-BE49-F238E27FC236}">
                <a16:creationId xmlns:a16="http://schemas.microsoft.com/office/drawing/2014/main" id="{73B1A278-79C3-7027-7D92-B7D1C5AFAC76}"/>
              </a:ext>
            </a:extLst>
          </p:cNvPr>
          <p:cNvSpPr txBox="1">
            <a:spLocks/>
          </p:cNvSpPr>
          <p:nvPr/>
        </p:nvSpPr>
        <p:spPr>
          <a:xfrm>
            <a:off x="978010" y="1825625"/>
            <a:ext cx="3864334" cy="42253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t>Comparison between:</a:t>
            </a:r>
          </a:p>
          <a:p>
            <a:pPr lvl="1"/>
            <a:r>
              <a:rPr lang="en-GB"/>
              <a:t>Soft update</a:t>
            </a:r>
          </a:p>
          <a:p>
            <a:pPr lvl="1"/>
            <a:r>
              <a:rPr lang="en-GB"/>
              <a:t>Hard update</a:t>
            </a:r>
          </a:p>
          <a:p>
            <a:pPr lvl="1"/>
            <a:endParaRPr lang="en-GB"/>
          </a:p>
          <a:p>
            <a:pPr marL="0" indent="0">
              <a:buNone/>
            </a:pPr>
            <a:endParaRPr lang="en-GB"/>
          </a:p>
        </p:txBody>
      </p:sp>
      <p:pic>
        <p:nvPicPr>
          <p:cNvPr id="6" name="Picture 5">
            <a:extLst>
              <a:ext uri="{FF2B5EF4-FFF2-40B4-BE49-F238E27FC236}">
                <a16:creationId xmlns:a16="http://schemas.microsoft.com/office/drawing/2014/main" id="{1692CED6-C90B-C44E-EAA4-8DF6136B868A}"/>
              </a:ext>
            </a:extLst>
          </p:cNvPr>
          <p:cNvPicPr>
            <a:picLocks noChangeAspect="1"/>
          </p:cNvPicPr>
          <p:nvPr/>
        </p:nvPicPr>
        <p:blipFill>
          <a:blip r:embed="rId4"/>
          <a:stretch>
            <a:fillRect/>
          </a:stretch>
        </p:blipFill>
        <p:spPr>
          <a:xfrm>
            <a:off x="838200" y="5287671"/>
            <a:ext cx="2560320" cy="513553"/>
          </a:xfrm>
          <a:prstGeom prst="rect">
            <a:avLst/>
          </a:prstGeom>
        </p:spPr>
      </p:pic>
    </p:spTree>
    <p:extLst>
      <p:ext uri="{BB962C8B-B14F-4D97-AF65-F5344CB8AC3E}">
        <p14:creationId xmlns:p14="http://schemas.microsoft.com/office/powerpoint/2010/main" val="27255597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C64235-5D36-A2FA-CCBF-E16FFAA7A6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2D0409-4B47-AA81-5857-0A4B4271321F}"/>
              </a:ext>
            </a:extLst>
          </p:cNvPr>
          <p:cNvSpPr>
            <a:spLocks noGrp="1"/>
          </p:cNvSpPr>
          <p:nvPr>
            <p:ph type="title"/>
          </p:nvPr>
        </p:nvSpPr>
        <p:spPr/>
        <p:txBody>
          <a:bodyPr/>
          <a:lstStyle/>
          <a:p>
            <a:r>
              <a:rPr lang="en-GB"/>
              <a:t>Overview</a:t>
            </a:r>
            <a:endParaRPr lang="hu-HU"/>
          </a:p>
        </p:txBody>
      </p:sp>
      <p:sp>
        <p:nvSpPr>
          <p:cNvPr id="3" name="Content Placeholder 2">
            <a:extLst>
              <a:ext uri="{FF2B5EF4-FFF2-40B4-BE49-F238E27FC236}">
                <a16:creationId xmlns:a16="http://schemas.microsoft.com/office/drawing/2014/main" id="{70219C87-9DB2-61F9-2427-7AA667FE5EC8}"/>
              </a:ext>
            </a:extLst>
          </p:cNvPr>
          <p:cNvSpPr>
            <a:spLocks noGrp="1"/>
          </p:cNvSpPr>
          <p:nvPr>
            <p:ph idx="1"/>
          </p:nvPr>
        </p:nvSpPr>
        <p:spPr>
          <a:xfrm>
            <a:off x="838200" y="1825625"/>
            <a:ext cx="4346642" cy="4351338"/>
          </a:xfrm>
        </p:spPr>
        <p:txBody>
          <a:bodyPr vert="horz" lIns="91440" tIns="45720" rIns="91440" bIns="45720" rtlCol="0" anchor="t">
            <a:normAutofit/>
          </a:bodyPr>
          <a:lstStyle/>
          <a:p>
            <a:r>
              <a:rPr lang="en-GB"/>
              <a:t>SAC outperform TD3</a:t>
            </a:r>
          </a:p>
          <a:p>
            <a:r>
              <a:rPr lang="en-GB"/>
              <a:t>SAC exhibits lower variance</a:t>
            </a:r>
          </a:p>
          <a:p>
            <a:r>
              <a:rPr lang="en-GB"/>
              <a:t>More experiments were conducted on SAC, possibly inflating results.</a:t>
            </a:r>
            <a:endParaRPr lang="hu-HU"/>
          </a:p>
        </p:txBody>
      </p:sp>
      <p:pic>
        <p:nvPicPr>
          <p:cNvPr id="6" name="Picture 5" descr="A graph of a graph&#10;&#10;AI-generated content may be incorrect.">
            <a:extLst>
              <a:ext uri="{FF2B5EF4-FFF2-40B4-BE49-F238E27FC236}">
                <a16:creationId xmlns:a16="http://schemas.microsoft.com/office/drawing/2014/main" id="{84748C57-8993-655D-1DA5-F89E3C47F7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4842" y="2053873"/>
            <a:ext cx="6223661" cy="3988800"/>
          </a:xfrm>
          <a:prstGeom prst="rect">
            <a:avLst/>
          </a:prstGeom>
        </p:spPr>
      </p:pic>
    </p:spTree>
    <p:extLst>
      <p:ext uri="{BB962C8B-B14F-4D97-AF65-F5344CB8AC3E}">
        <p14:creationId xmlns:p14="http://schemas.microsoft.com/office/powerpoint/2010/main" val="3011489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54A708-19E4-AB4B-B977-A724B4BDB8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721A25-E466-7D10-0830-A0A4DFC06AAA}"/>
              </a:ext>
            </a:extLst>
          </p:cNvPr>
          <p:cNvSpPr>
            <a:spLocks noGrp="1"/>
          </p:cNvSpPr>
          <p:nvPr>
            <p:ph type="title"/>
          </p:nvPr>
        </p:nvSpPr>
        <p:spPr/>
        <p:txBody>
          <a:bodyPr/>
          <a:lstStyle/>
          <a:p>
            <a:r>
              <a:rPr lang="en-GB"/>
              <a:t>The laser hockey environment</a:t>
            </a:r>
            <a:endParaRPr lang="hu-HU"/>
          </a:p>
        </p:txBody>
      </p:sp>
      <p:sp>
        <p:nvSpPr>
          <p:cNvPr id="3" name="Content Placeholder 2">
            <a:extLst>
              <a:ext uri="{FF2B5EF4-FFF2-40B4-BE49-F238E27FC236}">
                <a16:creationId xmlns:a16="http://schemas.microsoft.com/office/drawing/2014/main" id="{77007A4D-EE22-6112-1741-447A25EC958D}"/>
              </a:ext>
            </a:extLst>
          </p:cNvPr>
          <p:cNvSpPr>
            <a:spLocks noGrp="1"/>
          </p:cNvSpPr>
          <p:nvPr>
            <p:ph idx="1"/>
          </p:nvPr>
        </p:nvSpPr>
        <p:spPr/>
        <p:txBody>
          <a:bodyPr vert="horz" lIns="91440" tIns="45720" rIns="91440" bIns="45720" rtlCol="0" anchor="t">
            <a:normAutofit/>
          </a:bodyPr>
          <a:lstStyle/>
          <a:p>
            <a:r>
              <a:rPr lang="en-GB"/>
              <a:t>Game of two players</a:t>
            </a:r>
          </a:p>
          <a:p>
            <a:r>
              <a:rPr lang="en-GB"/>
              <a:t>Agent receives 18 observations: states of the two player and the puck</a:t>
            </a:r>
          </a:p>
          <a:p>
            <a:r>
              <a:rPr lang="en-GB"/>
              <a:t>Agent has an action space that contains four continuous actions: moving (x and y direction), turning and shooting</a:t>
            </a:r>
          </a:p>
          <a:p>
            <a:r>
              <a:rPr lang="en-GB"/>
              <a:t>One game ends after 250 episodes or when one player scores a goal</a:t>
            </a:r>
          </a:p>
          <a:p>
            <a:r>
              <a:rPr lang="en-GB"/>
              <a:t>Object of this project is to train an agent that performs well in this environment</a:t>
            </a:r>
          </a:p>
          <a:p>
            <a:pPr marL="0" indent="0">
              <a:buNone/>
            </a:pPr>
            <a:endParaRPr lang="hu-HU"/>
          </a:p>
        </p:txBody>
      </p:sp>
      <p:pic>
        <p:nvPicPr>
          <p:cNvPr id="23" name="Audio 22">
            <a:hlinkClick r:id="" action="ppaction://media"/>
            <a:extLst>
              <a:ext uri="{FF2B5EF4-FFF2-40B4-BE49-F238E27FC236}">
                <a16:creationId xmlns:a16="http://schemas.microsoft.com/office/drawing/2014/main" id="{66B75480-C4B6-DE99-1F3A-47CD83DF0B2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29415035"/>
      </p:ext>
    </p:extLst>
  </p:cSld>
  <p:clrMapOvr>
    <a:masterClrMapping/>
  </p:clrMapOvr>
  <mc:AlternateContent xmlns:mc="http://schemas.openxmlformats.org/markup-compatibility/2006" xmlns:p14="http://schemas.microsoft.com/office/powerpoint/2010/main">
    <mc:Choice Requires="p14">
      <p:transition spd="slow" p14:dur="2000" advTm="7812"/>
    </mc:Choice>
    <mc:Fallback xmlns="">
      <p:transition spd="slow" advTm="7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BA2F5A-06C0-AC03-1728-F0F467D997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FA9724-26AC-3344-852F-2C618B6E4D3E}"/>
              </a:ext>
            </a:extLst>
          </p:cNvPr>
          <p:cNvSpPr>
            <a:spLocks noGrp="1"/>
          </p:cNvSpPr>
          <p:nvPr>
            <p:ph type="title"/>
          </p:nvPr>
        </p:nvSpPr>
        <p:spPr/>
        <p:txBody>
          <a:bodyPr/>
          <a:lstStyle/>
          <a:p>
            <a:r>
              <a:rPr lang="en-GB">
                <a:ea typeface="+mj-lt"/>
                <a:cs typeface="+mj-lt"/>
              </a:rPr>
              <a:t>TD3 - Overview</a:t>
            </a:r>
            <a:endParaRPr lang="de-DE"/>
          </a:p>
        </p:txBody>
      </p:sp>
      <p:sp>
        <p:nvSpPr>
          <p:cNvPr id="3" name="Content Placeholder 2">
            <a:extLst>
              <a:ext uri="{FF2B5EF4-FFF2-40B4-BE49-F238E27FC236}">
                <a16:creationId xmlns:a16="http://schemas.microsoft.com/office/drawing/2014/main" id="{954F8E18-D71C-E432-0F06-A9DEF4ADC177}"/>
              </a:ext>
            </a:extLst>
          </p:cNvPr>
          <p:cNvSpPr>
            <a:spLocks noGrp="1"/>
          </p:cNvSpPr>
          <p:nvPr>
            <p:ph idx="1"/>
          </p:nvPr>
        </p:nvSpPr>
        <p:spPr>
          <a:xfrm>
            <a:off x="838200" y="1825625"/>
            <a:ext cx="10778656" cy="4351338"/>
          </a:xfrm>
        </p:spPr>
        <p:txBody>
          <a:bodyPr vert="horz" lIns="91440" tIns="45720" rIns="91440" bIns="45720" rtlCol="0" anchor="t">
            <a:normAutofit/>
          </a:bodyPr>
          <a:lstStyle/>
          <a:p>
            <a:r>
              <a:rPr lang="en-GB" dirty="0"/>
              <a:t>TD3 is an off-policy algorithm that was created to overcome overestimation bias and stabilize policy learning</a:t>
            </a:r>
            <a:endParaRPr lang="de-DE" dirty="0"/>
          </a:p>
          <a:p>
            <a:r>
              <a:rPr lang="en-GB" dirty="0"/>
              <a:t>TD3 achieves this by using these three techniques:</a:t>
            </a:r>
          </a:p>
          <a:p>
            <a:pPr marL="0" indent="0">
              <a:buNone/>
            </a:pPr>
            <a:r>
              <a:rPr lang="en-GB" dirty="0"/>
              <a:t> 1.) Twin Q-learning mitigates overestimation bias of  Q-values</a:t>
            </a:r>
          </a:p>
          <a:p>
            <a:pPr marL="0" indent="0">
              <a:buNone/>
            </a:pPr>
            <a:r>
              <a:rPr lang="en-GB" dirty="0"/>
              <a:t> 2.) Target policy smoothing reduces overfitting</a:t>
            </a:r>
          </a:p>
          <a:p>
            <a:pPr marL="0" indent="0">
              <a:buNone/>
            </a:pPr>
            <a:r>
              <a:rPr lang="en-GB" dirty="0"/>
              <a:t> 3.) Delayed policy updates lead to more stable training updates</a:t>
            </a:r>
          </a:p>
          <a:p>
            <a:r>
              <a:rPr lang="en-GB" dirty="0"/>
              <a:t>TD3 includes two Q-networks and one policy-network</a:t>
            </a:r>
          </a:p>
          <a:p>
            <a:endParaRPr lang="en-GB" dirty="0"/>
          </a:p>
        </p:txBody>
      </p:sp>
    </p:spTree>
    <p:extLst>
      <p:ext uri="{BB962C8B-B14F-4D97-AF65-F5344CB8AC3E}">
        <p14:creationId xmlns:p14="http://schemas.microsoft.com/office/powerpoint/2010/main" val="1649746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2B494-F081-1A86-BCB2-F2718E5FC5B8}"/>
              </a:ext>
            </a:extLst>
          </p:cNvPr>
          <p:cNvSpPr>
            <a:spLocks noGrp="1"/>
          </p:cNvSpPr>
          <p:nvPr>
            <p:ph type="title"/>
          </p:nvPr>
        </p:nvSpPr>
        <p:spPr/>
        <p:txBody>
          <a:bodyPr/>
          <a:lstStyle/>
          <a:p>
            <a:r>
              <a:rPr lang="en-GB"/>
              <a:t>TD3 - Gameplay</a:t>
            </a:r>
            <a:endParaRPr lang="hu-HU"/>
          </a:p>
        </p:txBody>
      </p:sp>
      <p:sp>
        <p:nvSpPr>
          <p:cNvPr id="5" name="TextBox 4">
            <a:extLst>
              <a:ext uri="{FF2B5EF4-FFF2-40B4-BE49-F238E27FC236}">
                <a16:creationId xmlns:a16="http://schemas.microsoft.com/office/drawing/2014/main" id="{19444E22-BFF1-7242-DDCE-B0671C3208D5}"/>
              </a:ext>
            </a:extLst>
          </p:cNvPr>
          <p:cNvSpPr txBox="1"/>
          <p:nvPr/>
        </p:nvSpPr>
        <p:spPr>
          <a:xfrm>
            <a:off x="838200" y="4669654"/>
            <a:ext cx="2615214" cy="646331"/>
          </a:xfrm>
          <a:prstGeom prst="rect">
            <a:avLst/>
          </a:prstGeom>
          <a:noFill/>
        </p:spPr>
        <p:txBody>
          <a:bodyPr wrap="square" rtlCol="0">
            <a:spAutoFit/>
          </a:bodyPr>
          <a:lstStyle/>
          <a:p>
            <a:pPr algn="ctr"/>
            <a:r>
              <a:rPr lang="en-GB"/>
              <a:t>Against the weak opponent</a:t>
            </a:r>
            <a:endParaRPr lang="hu-HU"/>
          </a:p>
        </p:txBody>
      </p:sp>
      <p:sp>
        <p:nvSpPr>
          <p:cNvPr id="6" name="TextBox 5">
            <a:extLst>
              <a:ext uri="{FF2B5EF4-FFF2-40B4-BE49-F238E27FC236}">
                <a16:creationId xmlns:a16="http://schemas.microsoft.com/office/drawing/2014/main" id="{8FB96701-1DCF-8FF9-0A3E-C3E357F69677}"/>
              </a:ext>
            </a:extLst>
          </p:cNvPr>
          <p:cNvSpPr txBox="1"/>
          <p:nvPr/>
        </p:nvSpPr>
        <p:spPr>
          <a:xfrm>
            <a:off x="4664791" y="4669652"/>
            <a:ext cx="2615214" cy="646331"/>
          </a:xfrm>
          <a:prstGeom prst="rect">
            <a:avLst/>
          </a:prstGeom>
          <a:noFill/>
        </p:spPr>
        <p:txBody>
          <a:bodyPr wrap="square" rtlCol="0">
            <a:spAutoFit/>
          </a:bodyPr>
          <a:lstStyle/>
          <a:p>
            <a:pPr algn="ctr"/>
            <a:r>
              <a:rPr lang="en-GB"/>
              <a:t>Against the strong opponent</a:t>
            </a:r>
            <a:endParaRPr lang="hu-HU"/>
          </a:p>
        </p:txBody>
      </p:sp>
      <p:sp>
        <p:nvSpPr>
          <p:cNvPr id="7" name="TextBox 6">
            <a:extLst>
              <a:ext uri="{FF2B5EF4-FFF2-40B4-BE49-F238E27FC236}">
                <a16:creationId xmlns:a16="http://schemas.microsoft.com/office/drawing/2014/main" id="{74659A12-95AB-93B0-6A1C-7423831B32B4}"/>
              </a:ext>
            </a:extLst>
          </p:cNvPr>
          <p:cNvSpPr txBox="1"/>
          <p:nvPr/>
        </p:nvSpPr>
        <p:spPr>
          <a:xfrm>
            <a:off x="8518864" y="4669652"/>
            <a:ext cx="2615214" cy="369332"/>
          </a:xfrm>
          <a:prstGeom prst="rect">
            <a:avLst/>
          </a:prstGeom>
          <a:noFill/>
        </p:spPr>
        <p:txBody>
          <a:bodyPr wrap="square" rtlCol="0">
            <a:spAutoFit/>
          </a:bodyPr>
          <a:lstStyle/>
          <a:p>
            <a:pPr algn="ctr"/>
            <a:r>
              <a:rPr lang="en-GB"/>
              <a:t>Against itself</a:t>
            </a:r>
            <a:endParaRPr lang="hu-HU"/>
          </a:p>
        </p:txBody>
      </p:sp>
      <p:pic>
        <p:nvPicPr>
          <p:cNvPr id="11" name="Self_play_2">
            <a:hlinkClick r:id="" action="ppaction://media"/>
            <a:extLst>
              <a:ext uri="{FF2B5EF4-FFF2-40B4-BE49-F238E27FC236}">
                <a16:creationId xmlns:a16="http://schemas.microsoft.com/office/drawing/2014/main" id="{FC0BE4D7-B7AF-A862-FACE-85B47B79D03E}"/>
              </a:ext>
            </a:extLst>
          </p:cNvPr>
          <p:cNvPicPr>
            <a:picLocks noChangeAspect="1"/>
          </p:cNvPicPr>
          <p:nvPr>
            <a:videoFile r:link="rId1"/>
            <p:extLst>
              <p:ext uri="{DAA4B4D4-6D71-4841-9C94-3DE7FCFB9230}">
                <p14:media xmlns:p14="http://schemas.microsoft.com/office/powerpoint/2010/main" r:embed="rId2">
                  <p14:trim st="8681" end="31862"/>
                </p14:media>
              </p:ext>
            </p:extLst>
          </p:nvPr>
        </p:nvPicPr>
        <p:blipFill>
          <a:blip r:embed="rId8"/>
          <a:stretch>
            <a:fillRect/>
          </a:stretch>
        </p:blipFill>
        <p:spPr>
          <a:xfrm>
            <a:off x="8051931" y="1677081"/>
            <a:ext cx="3539422" cy="2732005"/>
          </a:xfrm>
          <a:prstGeom prst="rect">
            <a:avLst/>
          </a:prstGeom>
          <a:ln>
            <a:solidFill>
              <a:schemeClr val="tx1"/>
            </a:solidFill>
          </a:ln>
        </p:spPr>
      </p:pic>
      <p:pic>
        <p:nvPicPr>
          <p:cNvPr id="12" name="Strong_opponent">
            <a:hlinkClick r:id="" action="ppaction://media"/>
            <a:extLst>
              <a:ext uri="{FF2B5EF4-FFF2-40B4-BE49-F238E27FC236}">
                <a16:creationId xmlns:a16="http://schemas.microsoft.com/office/drawing/2014/main" id="{8C21B032-976F-A457-4002-7E0BECB50445}"/>
              </a:ext>
            </a:extLst>
          </p:cNvPr>
          <p:cNvPicPr>
            <a:picLocks noChangeAspect="1"/>
          </p:cNvPicPr>
          <p:nvPr>
            <a:videoFile r:link="rId1"/>
            <p:extLst>
              <p:ext uri="{DAA4B4D4-6D71-4841-9C94-3DE7FCFB9230}">
                <p14:media xmlns:p14="http://schemas.microsoft.com/office/powerpoint/2010/main" r:embed="rId3">
                  <p14:trim end="11590"/>
                </p14:media>
              </p:ext>
            </p:extLst>
          </p:nvPr>
        </p:nvPicPr>
        <p:blipFill>
          <a:blip r:embed="rId9"/>
          <a:stretch>
            <a:fillRect/>
          </a:stretch>
        </p:blipFill>
        <p:spPr>
          <a:xfrm>
            <a:off x="4259116" y="1671964"/>
            <a:ext cx="3436449" cy="2721709"/>
          </a:xfrm>
          <a:prstGeom prst="rect">
            <a:avLst/>
          </a:prstGeom>
          <a:ln>
            <a:solidFill>
              <a:schemeClr val="tx1"/>
            </a:solidFill>
          </a:ln>
        </p:spPr>
      </p:pic>
      <p:pic>
        <p:nvPicPr>
          <p:cNvPr id="13" name="Weak_opponent_final">
            <a:hlinkClick r:id="" action="ppaction://media"/>
            <a:extLst>
              <a:ext uri="{FF2B5EF4-FFF2-40B4-BE49-F238E27FC236}">
                <a16:creationId xmlns:a16="http://schemas.microsoft.com/office/drawing/2014/main" id="{AB935576-44DF-A267-658C-D0AB8329965B}"/>
              </a:ext>
            </a:extLst>
          </p:cNvPr>
          <p:cNvPicPr>
            <a:picLocks noChangeAspect="1"/>
          </p:cNvPicPr>
          <p:nvPr>
            <a:videoFile r:link="rId5"/>
            <p:extLst>
              <p:ext uri="{DAA4B4D4-6D71-4841-9C94-3DE7FCFB9230}">
                <p14:media xmlns:p14="http://schemas.microsoft.com/office/powerpoint/2010/main" r:embed="rId4"/>
              </p:ext>
            </p:extLst>
          </p:nvPr>
        </p:nvPicPr>
        <p:blipFill>
          <a:blip r:embed="rId10"/>
          <a:stretch>
            <a:fillRect/>
          </a:stretch>
        </p:blipFill>
        <p:spPr>
          <a:xfrm>
            <a:off x="425781" y="1677080"/>
            <a:ext cx="3449962" cy="2732005"/>
          </a:xfrm>
          <a:prstGeom prst="rect">
            <a:avLst/>
          </a:prstGeom>
          <a:ln>
            <a:solidFill>
              <a:schemeClr val="tx1"/>
            </a:solidFill>
          </a:ln>
        </p:spPr>
      </p:pic>
    </p:spTree>
    <p:extLst>
      <p:ext uri="{BB962C8B-B14F-4D97-AF65-F5344CB8AC3E}">
        <p14:creationId xmlns:p14="http://schemas.microsoft.com/office/powerpoint/2010/main" val="2200572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810" fill="hold"/>
                                        <p:tgtEl>
                                          <p:spTgt spid="13"/>
                                        </p:tgtEl>
                                      </p:cBhvr>
                                    </p:cmd>
                                  </p:childTnLst>
                                </p:cTn>
                              </p:par>
                            </p:childTnLst>
                          </p:cTn>
                        </p:par>
                        <p:par>
                          <p:cTn id="7" fill="hold">
                            <p:stCondLst>
                              <p:cond delay="16810"/>
                            </p:stCondLst>
                            <p:childTnLst>
                              <p:par>
                                <p:cTn id="8" presetID="1" presetClass="mediacall" presetSubtype="0" fill="hold" nodeType="afterEffect">
                                  <p:stCondLst>
                                    <p:cond delay="0"/>
                                  </p:stCondLst>
                                  <p:childTnLst>
                                    <p:cmd type="call" cmd="playFrom(0.0)">
                                      <p:cBhvr>
                                        <p:cTn id="9" dur="19023" fill="hold"/>
                                        <p:tgtEl>
                                          <p:spTgt spid="12"/>
                                        </p:tgtEl>
                                      </p:cBhvr>
                                    </p:cmd>
                                  </p:childTnLst>
                                </p:cTn>
                              </p:par>
                            </p:childTnLst>
                          </p:cTn>
                        </p:par>
                        <p:par>
                          <p:cTn id="10" fill="hold">
                            <p:stCondLst>
                              <p:cond delay="35833"/>
                            </p:stCondLst>
                            <p:childTnLst>
                              <p:par>
                                <p:cTn id="11" presetID="1" presetClass="mediacall" presetSubtype="0" fill="hold" nodeType="afterEffect">
                                  <p:stCondLst>
                                    <p:cond delay="0"/>
                                  </p:stCondLst>
                                  <p:childTnLst>
                                    <p:cmd type="call" cmd="playFrom(0.0)">
                                      <p:cBhvr>
                                        <p:cTn id="12" dur="1727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3" repeatCount="indefinite" fill="hold" display="0">
                  <p:stCondLst>
                    <p:cond delay="indefinite"/>
                  </p:stCondLst>
                </p:cTn>
                <p:tgtEl>
                  <p:spTgt spid="13"/>
                </p:tgtEl>
              </p:cMediaNode>
            </p:video>
            <p:seq concurrent="1" nextAc="seek">
              <p:cTn id="14" restart="whenNotActive" fill="hold" evtFilter="cancelBubble" nodeType="interactiveSeq">
                <p:stCondLst>
                  <p:cond evt="onClick" delay="0">
                    <p:tgtEl>
                      <p:spTgt spid="13"/>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13"/>
                                        </p:tgtEl>
                                      </p:cBhvr>
                                    </p:cmd>
                                  </p:childTnLst>
                                </p:cTn>
                              </p:par>
                            </p:childTnLst>
                          </p:cTn>
                        </p:par>
                      </p:childTnLst>
                    </p:cTn>
                  </p:par>
                </p:childTnLst>
              </p:cTn>
              <p:nextCondLst>
                <p:cond evt="onClick" delay="0">
                  <p:tgtEl>
                    <p:spTgt spid="13"/>
                  </p:tgtEl>
                </p:cond>
              </p:nextCondLst>
            </p:seq>
            <p:video>
              <p:cMediaNode>
                <p:cTn id="19" repeatCount="indefinite" fill="hold" display="0">
                  <p:stCondLst>
                    <p:cond delay="indefinite"/>
                  </p:stCondLst>
                </p:cTn>
                <p:tgtEl>
                  <p:spTgt spid="12"/>
                </p:tgtEl>
              </p:cMediaNode>
            </p:video>
            <p:seq concurrent="1" nextAc="seek">
              <p:cTn id="20" restart="whenNotActive" fill="hold" evtFilter="cancelBubble" nodeType="interactiveSeq">
                <p:stCondLst>
                  <p:cond evt="onClick" delay="0">
                    <p:tgtEl>
                      <p:spTgt spid="12"/>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12"/>
                                        </p:tgtEl>
                                      </p:cBhvr>
                                    </p:cmd>
                                  </p:childTnLst>
                                </p:cTn>
                              </p:par>
                            </p:childTnLst>
                          </p:cTn>
                        </p:par>
                      </p:childTnLst>
                    </p:cTn>
                  </p:par>
                </p:childTnLst>
              </p:cTn>
              <p:nextCondLst>
                <p:cond evt="onClick" delay="0">
                  <p:tgtEl>
                    <p:spTgt spid="12"/>
                  </p:tgtEl>
                </p:cond>
              </p:nextCondLst>
            </p:seq>
            <p:video>
              <p:cMediaNode>
                <p:cTn id="25" repeatCount="indefinite" fill="hold" display="0">
                  <p:stCondLst>
                    <p:cond delay="indefinite"/>
                  </p:stCondLst>
                </p:cTn>
                <p:tgtEl>
                  <p:spTgt spid="11"/>
                </p:tgtEl>
              </p:cMediaNode>
            </p:video>
            <p:seq concurrent="1" nextAc="seek">
              <p:cTn id="26" restart="whenNotActive" fill="hold" evtFilter="cancelBubble" nodeType="interactiveSeq">
                <p:stCondLst>
                  <p:cond evt="onClick" delay="0">
                    <p:tgtEl>
                      <p:spTgt spid="11"/>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D72218-8771-7A79-262C-E6C227F610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9E70E2-8AFC-9A82-1F22-6A5A1624478C}"/>
              </a:ext>
            </a:extLst>
          </p:cNvPr>
          <p:cNvSpPr>
            <a:spLocks noGrp="1"/>
          </p:cNvSpPr>
          <p:nvPr>
            <p:ph type="title"/>
          </p:nvPr>
        </p:nvSpPr>
        <p:spPr>
          <a:xfrm>
            <a:off x="909221" y="2575665"/>
            <a:ext cx="10515600" cy="1325563"/>
          </a:xfrm>
        </p:spPr>
        <p:txBody>
          <a:bodyPr/>
          <a:lstStyle/>
          <a:p>
            <a:pPr algn="ctr"/>
            <a:r>
              <a:rPr lang="en-GB"/>
              <a:t>TD3 - Experiments</a:t>
            </a:r>
            <a:endParaRPr lang="hu-HU"/>
          </a:p>
        </p:txBody>
      </p:sp>
    </p:spTree>
    <p:extLst>
      <p:ext uri="{BB962C8B-B14F-4D97-AF65-F5344CB8AC3E}">
        <p14:creationId xmlns:p14="http://schemas.microsoft.com/office/powerpoint/2010/main" val="1709365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DCDA73-DBA6-38C2-F228-141ADFADDA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526A74-70D5-B0DC-F10F-61027EBB012A}"/>
              </a:ext>
            </a:extLst>
          </p:cNvPr>
          <p:cNvSpPr>
            <a:spLocks noGrp="1"/>
          </p:cNvSpPr>
          <p:nvPr>
            <p:ph type="title"/>
          </p:nvPr>
        </p:nvSpPr>
        <p:spPr/>
        <p:txBody>
          <a:bodyPr/>
          <a:lstStyle/>
          <a:p>
            <a:r>
              <a:rPr lang="en-GB"/>
              <a:t>TD3 – Experiments: Reward Function</a:t>
            </a:r>
            <a:endParaRPr lang="el-GR"/>
          </a:p>
        </p:txBody>
      </p:sp>
      <p:sp>
        <p:nvSpPr>
          <p:cNvPr id="16" name="Content Placeholder 3">
            <a:extLst>
              <a:ext uri="{FF2B5EF4-FFF2-40B4-BE49-F238E27FC236}">
                <a16:creationId xmlns:a16="http://schemas.microsoft.com/office/drawing/2014/main" id="{362E675E-F766-57DC-5551-50F823F7A29B}"/>
              </a:ext>
            </a:extLst>
          </p:cNvPr>
          <p:cNvSpPr txBox="1">
            <a:spLocks/>
          </p:cNvSpPr>
          <p:nvPr/>
        </p:nvSpPr>
        <p:spPr>
          <a:xfrm>
            <a:off x="836495" y="1673225"/>
            <a:ext cx="4268335" cy="3763924"/>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t>Standard reward does not improve the agents' performance after ~5000 episodes</a:t>
            </a:r>
          </a:p>
          <a:p>
            <a:r>
              <a:rPr lang="en-GB"/>
              <a:t>Denser reward improves the agent's outcome</a:t>
            </a:r>
          </a:p>
          <a:p>
            <a:r>
              <a:rPr lang="en-GB"/>
              <a:t>High Win Bonus might introduce </a:t>
            </a:r>
            <a:r>
              <a:rPr lang="en-GB">
                <a:ea typeface="+mn-lt"/>
                <a:cs typeface="+mn-lt"/>
              </a:rPr>
              <a:t>reward scale disparity</a:t>
            </a:r>
            <a:endParaRPr lang="en-GB"/>
          </a:p>
          <a:p>
            <a:endParaRPr lang="en-GB"/>
          </a:p>
          <a:p>
            <a:endParaRPr lang="en-GB"/>
          </a:p>
          <a:p>
            <a:pPr marL="0" indent="0">
              <a:buNone/>
            </a:pPr>
            <a:endParaRPr lang="en-GB"/>
          </a:p>
        </p:txBody>
      </p:sp>
      <p:pic>
        <p:nvPicPr>
          <p:cNvPr id="5" name="Grafik 4" descr="Ein Bild, das Text, Screenshot, Diagramm, Reihe enthält.&#10;&#10;KI-generierte Inhalte können fehlerhaft sein.">
            <a:extLst>
              <a:ext uri="{FF2B5EF4-FFF2-40B4-BE49-F238E27FC236}">
                <a16:creationId xmlns:a16="http://schemas.microsoft.com/office/drawing/2014/main" id="{1E0FAF61-8E02-947D-C106-C09074FC14AE}"/>
              </a:ext>
            </a:extLst>
          </p:cNvPr>
          <p:cNvPicPr>
            <a:picLocks noChangeAspect="1"/>
          </p:cNvPicPr>
          <p:nvPr/>
        </p:nvPicPr>
        <p:blipFill>
          <a:blip r:embed="rId3"/>
          <a:stretch>
            <a:fillRect/>
          </a:stretch>
        </p:blipFill>
        <p:spPr>
          <a:xfrm>
            <a:off x="5580289" y="1676399"/>
            <a:ext cx="5777594" cy="3750128"/>
          </a:xfrm>
          <a:prstGeom prst="rect">
            <a:avLst/>
          </a:prstGeom>
        </p:spPr>
      </p:pic>
      <p:pic>
        <p:nvPicPr>
          <p:cNvPr id="4" name="Grafik 3" descr="Ein Bild, das Text, Schrift, Screenshot, Reihe enthält.&#10;&#10;KI-generierte Inhalte können fehlerhaft sein.">
            <a:extLst>
              <a:ext uri="{FF2B5EF4-FFF2-40B4-BE49-F238E27FC236}">
                <a16:creationId xmlns:a16="http://schemas.microsoft.com/office/drawing/2014/main" id="{2F04E85E-FFC4-D8CE-9B3A-393E999D8631}"/>
              </a:ext>
            </a:extLst>
          </p:cNvPr>
          <p:cNvPicPr>
            <a:picLocks noChangeAspect="1"/>
          </p:cNvPicPr>
          <p:nvPr/>
        </p:nvPicPr>
        <p:blipFill>
          <a:blip r:embed="rId4"/>
          <a:stretch>
            <a:fillRect/>
          </a:stretch>
        </p:blipFill>
        <p:spPr>
          <a:xfrm>
            <a:off x="833437" y="5177517"/>
            <a:ext cx="4755697" cy="1325337"/>
          </a:xfrm>
          <a:prstGeom prst="rect">
            <a:avLst/>
          </a:prstGeom>
        </p:spPr>
      </p:pic>
    </p:spTree>
    <p:extLst>
      <p:ext uri="{BB962C8B-B14F-4D97-AF65-F5344CB8AC3E}">
        <p14:creationId xmlns:p14="http://schemas.microsoft.com/office/powerpoint/2010/main" val="4082653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153395-9F29-B00B-020E-E19054FC8D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5F5BE7-AF38-F7FB-C80E-4F3DC44864DF}"/>
              </a:ext>
            </a:extLst>
          </p:cNvPr>
          <p:cNvSpPr>
            <a:spLocks noGrp="1"/>
          </p:cNvSpPr>
          <p:nvPr>
            <p:ph type="title"/>
          </p:nvPr>
        </p:nvSpPr>
        <p:spPr/>
        <p:txBody>
          <a:bodyPr/>
          <a:lstStyle/>
          <a:p>
            <a:r>
              <a:rPr lang="en-GB"/>
              <a:t>TD3 – Experiments: Exploration Noise</a:t>
            </a:r>
            <a:endParaRPr lang="el-GR"/>
          </a:p>
        </p:txBody>
      </p:sp>
      <p:sp>
        <p:nvSpPr>
          <p:cNvPr id="16" name="Content Placeholder 3">
            <a:extLst>
              <a:ext uri="{FF2B5EF4-FFF2-40B4-BE49-F238E27FC236}">
                <a16:creationId xmlns:a16="http://schemas.microsoft.com/office/drawing/2014/main" id="{12D421A8-B1C6-68D8-AD77-1863620E6901}"/>
              </a:ext>
            </a:extLst>
          </p:cNvPr>
          <p:cNvSpPr txBox="1">
            <a:spLocks/>
          </p:cNvSpPr>
          <p:nvPr/>
        </p:nvSpPr>
        <p:spPr>
          <a:xfrm>
            <a:off x="836495" y="1673225"/>
            <a:ext cx="4268335" cy="37639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t>Exponential decay improves the agent's performance</a:t>
            </a:r>
          </a:p>
          <a:p>
            <a:r>
              <a:rPr lang="en-GB"/>
              <a:t>High initial exploration noise decreases the agent's performance</a:t>
            </a:r>
          </a:p>
          <a:p>
            <a:r>
              <a:rPr lang="en-GB"/>
              <a:t>Exploration noise:</a:t>
            </a:r>
          </a:p>
          <a:p>
            <a:pPr marL="0" indent="0">
              <a:buNone/>
            </a:pPr>
            <a:endParaRPr lang="en-GB"/>
          </a:p>
        </p:txBody>
      </p:sp>
      <p:pic>
        <p:nvPicPr>
          <p:cNvPr id="6" name="Grafik 5" descr="Ein Bild, das Text, Handschrift, Schrift, Kalligrafie enthält.&#10;&#10;KI-generierte Inhalte können fehlerhaft sein.">
            <a:extLst>
              <a:ext uri="{FF2B5EF4-FFF2-40B4-BE49-F238E27FC236}">
                <a16:creationId xmlns:a16="http://schemas.microsoft.com/office/drawing/2014/main" id="{6B407957-3623-9D55-3BAD-027B44F3A915}"/>
              </a:ext>
            </a:extLst>
          </p:cNvPr>
          <p:cNvPicPr>
            <a:picLocks noChangeAspect="1"/>
          </p:cNvPicPr>
          <p:nvPr/>
        </p:nvPicPr>
        <p:blipFill>
          <a:blip r:embed="rId3"/>
          <a:stretch>
            <a:fillRect/>
          </a:stretch>
        </p:blipFill>
        <p:spPr>
          <a:xfrm>
            <a:off x="832923" y="4833349"/>
            <a:ext cx="3971925" cy="1190625"/>
          </a:xfrm>
          <a:prstGeom prst="rect">
            <a:avLst/>
          </a:prstGeom>
        </p:spPr>
      </p:pic>
      <p:pic>
        <p:nvPicPr>
          <p:cNvPr id="3" name="Grafik 2" descr="Ein Bild, das Text, Screenshot, Diagramm, Reihe enthält.&#10;&#10;KI-generierte Inhalte können fehlerhaft sein.">
            <a:extLst>
              <a:ext uri="{FF2B5EF4-FFF2-40B4-BE49-F238E27FC236}">
                <a16:creationId xmlns:a16="http://schemas.microsoft.com/office/drawing/2014/main" id="{3B89212B-5058-DDE7-7A1E-D14AE65041D9}"/>
              </a:ext>
            </a:extLst>
          </p:cNvPr>
          <p:cNvPicPr>
            <a:picLocks noChangeAspect="1"/>
          </p:cNvPicPr>
          <p:nvPr/>
        </p:nvPicPr>
        <p:blipFill>
          <a:blip r:embed="rId4"/>
          <a:stretch>
            <a:fillRect/>
          </a:stretch>
        </p:blipFill>
        <p:spPr>
          <a:xfrm>
            <a:off x="5563961" y="1676400"/>
            <a:ext cx="5788479" cy="3673929"/>
          </a:xfrm>
          <a:prstGeom prst="rect">
            <a:avLst/>
          </a:prstGeom>
        </p:spPr>
      </p:pic>
    </p:spTree>
    <p:extLst>
      <p:ext uri="{BB962C8B-B14F-4D97-AF65-F5344CB8AC3E}">
        <p14:creationId xmlns:p14="http://schemas.microsoft.com/office/powerpoint/2010/main" val="3116357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ECA8E4-8AC8-2DBF-58DC-2B3F9202B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2E8104-AF80-A19E-7477-B23C087DF1BA}"/>
              </a:ext>
            </a:extLst>
          </p:cNvPr>
          <p:cNvSpPr>
            <a:spLocks noGrp="1"/>
          </p:cNvSpPr>
          <p:nvPr>
            <p:ph type="title"/>
          </p:nvPr>
        </p:nvSpPr>
        <p:spPr/>
        <p:txBody>
          <a:bodyPr/>
          <a:lstStyle/>
          <a:p>
            <a:r>
              <a:rPr lang="en-GB"/>
              <a:t>TD3 – Experiments: Policy Noise</a:t>
            </a:r>
            <a:endParaRPr lang="el-GR"/>
          </a:p>
        </p:txBody>
      </p:sp>
      <p:sp>
        <p:nvSpPr>
          <p:cNvPr id="16" name="Content Placeholder 3">
            <a:extLst>
              <a:ext uri="{FF2B5EF4-FFF2-40B4-BE49-F238E27FC236}">
                <a16:creationId xmlns:a16="http://schemas.microsoft.com/office/drawing/2014/main" id="{B453E698-F8DF-BEF5-18FA-B34A40BFDF41}"/>
              </a:ext>
            </a:extLst>
          </p:cNvPr>
          <p:cNvSpPr txBox="1">
            <a:spLocks/>
          </p:cNvSpPr>
          <p:nvPr/>
        </p:nvSpPr>
        <p:spPr>
          <a:xfrm>
            <a:off x="836495" y="1673225"/>
            <a:ext cx="4268335" cy="37639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t>Exponential decay improves the agent's performance</a:t>
            </a:r>
          </a:p>
          <a:p>
            <a:r>
              <a:rPr lang="en-GB"/>
              <a:t>A decay rate that is too small or too high might reduce performance</a:t>
            </a:r>
          </a:p>
          <a:p>
            <a:r>
              <a:rPr lang="en-GB"/>
              <a:t>Policy noise:</a:t>
            </a:r>
          </a:p>
          <a:p>
            <a:endParaRPr lang="en-GB"/>
          </a:p>
          <a:p>
            <a:pPr marL="0" indent="0">
              <a:buNone/>
            </a:pPr>
            <a:endParaRPr lang="en-GB"/>
          </a:p>
        </p:txBody>
      </p:sp>
      <p:pic>
        <p:nvPicPr>
          <p:cNvPr id="6" name="Grafik 5" descr="Ein Bild, das Text, Schrift, Handschrift, Reihe enthält.&#10;&#10;KI-generierte Inhalte können fehlerhaft sein.">
            <a:extLst>
              <a:ext uri="{FF2B5EF4-FFF2-40B4-BE49-F238E27FC236}">
                <a16:creationId xmlns:a16="http://schemas.microsoft.com/office/drawing/2014/main" id="{223613E6-BB3E-C659-796D-2200DD57F7C3}"/>
              </a:ext>
            </a:extLst>
          </p:cNvPr>
          <p:cNvPicPr>
            <a:picLocks noChangeAspect="1"/>
          </p:cNvPicPr>
          <p:nvPr/>
        </p:nvPicPr>
        <p:blipFill>
          <a:blip r:embed="rId3"/>
          <a:stretch>
            <a:fillRect/>
          </a:stretch>
        </p:blipFill>
        <p:spPr>
          <a:xfrm>
            <a:off x="833437" y="4846184"/>
            <a:ext cx="5686425" cy="1171575"/>
          </a:xfrm>
          <a:prstGeom prst="rect">
            <a:avLst/>
          </a:prstGeom>
        </p:spPr>
      </p:pic>
      <p:pic>
        <p:nvPicPr>
          <p:cNvPr id="5" name="Grafik 4" descr="Ein Bild, das Text, Screenshot, Diagramm, Reihe enthält.&#10;&#10;KI-generierte Inhalte können fehlerhaft sein.">
            <a:extLst>
              <a:ext uri="{FF2B5EF4-FFF2-40B4-BE49-F238E27FC236}">
                <a16:creationId xmlns:a16="http://schemas.microsoft.com/office/drawing/2014/main" id="{7B3EF844-0B86-FDED-5E27-6C8F7A96DA47}"/>
              </a:ext>
            </a:extLst>
          </p:cNvPr>
          <p:cNvPicPr>
            <a:picLocks noChangeAspect="1"/>
          </p:cNvPicPr>
          <p:nvPr/>
        </p:nvPicPr>
        <p:blipFill>
          <a:blip r:embed="rId4"/>
          <a:stretch>
            <a:fillRect/>
          </a:stretch>
        </p:blipFill>
        <p:spPr>
          <a:xfrm>
            <a:off x="5580289" y="1668236"/>
            <a:ext cx="5777593" cy="3673928"/>
          </a:xfrm>
          <a:prstGeom prst="rect">
            <a:avLst/>
          </a:prstGeom>
        </p:spPr>
      </p:pic>
    </p:spTree>
    <p:extLst>
      <p:ext uri="{BB962C8B-B14F-4D97-AF65-F5344CB8AC3E}">
        <p14:creationId xmlns:p14="http://schemas.microsoft.com/office/powerpoint/2010/main" val="27791175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86EA1A-EE5A-8F89-2FE1-900525BBB0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D84B43-C097-57BC-9513-FC9338C522A8}"/>
              </a:ext>
            </a:extLst>
          </p:cNvPr>
          <p:cNvSpPr>
            <a:spLocks noGrp="1"/>
          </p:cNvSpPr>
          <p:nvPr>
            <p:ph type="title"/>
          </p:nvPr>
        </p:nvSpPr>
        <p:spPr/>
        <p:txBody>
          <a:bodyPr/>
          <a:lstStyle/>
          <a:p>
            <a:r>
              <a:rPr lang="en-GB"/>
              <a:t>TD3 – Experiments: Policy Delay</a:t>
            </a:r>
            <a:endParaRPr lang="el-GR"/>
          </a:p>
        </p:txBody>
      </p:sp>
      <p:sp>
        <p:nvSpPr>
          <p:cNvPr id="16" name="Content Placeholder 3">
            <a:extLst>
              <a:ext uri="{FF2B5EF4-FFF2-40B4-BE49-F238E27FC236}">
                <a16:creationId xmlns:a16="http://schemas.microsoft.com/office/drawing/2014/main" id="{962C0301-C179-415C-DA33-F0E2E731F4D3}"/>
              </a:ext>
            </a:extLst>
          </p:cNvPr>
          <p:cNvSpPr txBox="1">
            <a:spLocks/>
          </p:cNvSpPr>
          <p:nvPr/>
        </p:nvSpPr>
        <p:spPr>
          <a:xfrm>
            <a:off x="836495" y="1673225"/>
            <a:ext cx="4268335" cy="376392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a:t>A policy decay that is too high or too low might decrease the performance</a:t>
            </a:r>
          </a:p>
          <a:p>
            <a:r>
              <a:rPr lang="en-GB"/>
              <a:t>A smaller policy delay performs better than a bigger policy delay</a:t>
            </a:r>
          </a:p>
          <a:p>
            <a:pPr marL="0" indent="0">
              <a:buNone/>
            </a:pPr>
            <a:endParaRPr lang="en-GB"/>
          </a:p>
        </p:txBody>
      </p:sp>
      <p:pic>
        <p:nvPicPr>
          <p:cNvPr id="3" name="Grafik 2" descr="Ein Bild, das Text, Screenshot, Diagramm, Schrift enthält.&#10;&#10;KI-generierte Inhalte können fehlerhaft sein.">
            <a:extLst>
              <a:ext uri="{FF2B5EF4-FFF2-40B4-BE49-F238E27FC236}">
                <a16:creationId xmlns:a16="http://schemas.microsoft.com/office/drawing/2014/main" id="{2E902092-3B29-82CB-047F-9C3F17DAF889}"/>
              </a:ext>
            </a:extLst>
          </p:cNvPr>
          <p:cNvPicPr>
            <a:picLocks noChangeAspect="1"/>
          </p:cNvPicPr>
          <p:nvPr/>
        </p:nvPicPr>
        <p:blipFill>
          <a:blip r:embed="rId5"/>
          <a:stretch>
            <a:fillRect/>
          </a:stretch>
        </p:blipFill>
        <p:spPr>
          <a:xfrm>
            <a:off x="5568661" y="1685222"/>
            <a:ext cx="5766708" cy="3767283"/>
          </a:xfrm>
          <a:prstGeom prst="rect">
            <a:avLst/>
          </a:prstGeom>
        </p:spPr>
      </p:pic>
      <p:pic>
        <p:nvPicPr>
          <p:cNvPr id="6" name="Audio 5">
            <a:hlinkClick r:id="" action="ppaction://media"/>
            <a:extLst>
              <a:ext uri="{FF2B5EF4-FFF2-40B4-BE49-F238E27FC236}">
                <a16:creationId xmlns:a16="http://schemas.microsoft.com/office/drawing/2014/main" id="{81239AC2-7646-02CA-6442-0329DF6F383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31565043"/>
      </p:ext>
    </p:extLst>
  </p:cSld>
  <p:clrMapOvr>
    <a:masterClrMapping/>
  </p:clrMapOvr>
  <mc:AlternateContent xmlns:mc="http://schemas.openxmlformats.org/markup-compatibility/2006" xmlns:p14="http://schemas.microsoft.com/office/powerpoint/2010/main">
    <mc:Choice Requires="p14">
      <p:transition spd="slow" p14:dur="2000" advTm="3312"/>
    </mc:Choice>
    <mc:Fallback xmlns="">
      <p:transition spd="slow" advTm="3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28ADD668569484F9111799CE9E0F2EB" ma:contentTypeVersion="1" ma:contentTypeDescription="Create a new document." ma:contentTypeScope="" ma:versionID="6d6bf732a98eb70327d390859f2e4ad7">
  <xsd:schema xmlns:xsd="http://www.w3.org/2001/XMLSchema" xmlns:xs="http://www.w3.org/2001/XMLSchema" xmlns:p="http://schemas.microsoft.com/office/2006/metadata/properties" xmlns:ns3="d4034db1-7f80-4e7d-a047-1d09a7ea702c" targetNamespace="http://schemas.microsoft.com/office/2006/metadata/properties" ma:root="true" ma:fieldsID="8d49e92d50b94d702cce2f17d3f56022" ns3:_="">
    <xsd:import namespace="d4034db1-7f80-4e7d-a047-1d09a7ea702c"/>
    <xsd:element name="properties">
      <xsd:complexType>
        <xsd:sequence>
          <xsd:element name="documentManagement">
            <xsd:complexType>
              <xsd:all>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4034db1-7f80-4e7d-a047-1d09a7ea702c"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EC5FD2A-C4CC-4120-AC29-0DB60D2CA61E}">
  <ds:schemaRefs>
    <ds:schemaRef ds:uri="d4034db1-7f80-4e7d-a047-1d09a7ea702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A30E406-902C-4106-BC89-98F765C7182B}">
  <ds:schemaRefs>
    <ds:schemaRef ds:uri="http://schemas.microsoft.com/sharepoint/v3/contenttype/forms"/>
  </ds:schemaRefs>
</ds:datastoreItem>
</file>

<file path=customXml/itemProps3.xml><?xml version="1.0" encoding="utf-8"?>
<ds:datastoreItem xmlns:ds="http://schemas.openxmlformats.org/officeDocument/2006/customXml" ds:itemID="{62E51BC3-A198-450D-8D9E-7357B3F1A577}">
  <ds:schemaRefs>
    <ds:schemaRef ds:uri="d4034db1-7f80-4e7d-a047-1d09a7ea702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1308</Words>
  <Application>Microsoft Office PowerPoint</Application>
  <PresentationFormat>Breitbild</PresentationFormat>
  <Paragraphs>127</Paragraphs>
  <Slides>16</Slides>
  <Notes>16</Notes>
  <HiddenSlides>0</HiddenSlides>
  <MMClips>8</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16</vt:i4>
      </vt:variant>
    </vt:vector>
  </HeadingPairs>
  <TitlesOfParts>
    <vt:vector size="20" baseType="lpstr">
      <vt:lpstr>Aptos</vt:lpstr>
      <vt:lpstr>Aptos Display</vt:lpstr>
      <vt:lpstr>Arial</vt:lpstr>
      <vt:lpstr>Office Theme</vt:lpstr>
      <vt:lpstr>RL-Course 2024/25: Final Project </vt:lpstr>
      <vt:lpstr>The laser hockey environment</vt:lpstr>
      <vt:lpstr>TD3 - Overview</vt:lpstr>
      <vt:lpstr>TD3 - Gameplay</vt:lpstr>
      <vt:lpstr>TD3 - Experiments</vt:lpstr>
      <vt:lpstr>TD3 – Experiments: Reward Function</vt:lpstr>
      <vt:lpstr>TD3 – Experiments: Exploration Noise</vt:lpstr>
      <vt:lpstr>TD3 – Experiments: Policy Noise</vt:lpstr>
      <vt:lpstr>TD3 – Experiments: Policy Delay</vt:lpstr>
      <vt:lpstr>Soft Actor-Critic - Overview</vt:lpstr>
      <vt:lpstr>Soft Actor-Critic - Gameplay</vt:lpstr>
      <vt:lpstr>Soft Actor-Critic - Experiments</vt:lpstr>
      <vt:lpstr>Soft Actor-Critic Experiments: α</vt:lpstr>
      <vt:lpstr>Soft Actor-Critic Experiments: r</vt:lpstr>
      <vt:lpstr>Soft Actor-Critic Experiments: τ</vt:lpstr>
      <vt:lpstr>Overview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Mátyás Pólya</dc:creator>
  <cp:lastModifiedBy>Nils Grossepieper</cp:lastModifiedBy>
  <cp:revision>9</cp:revision>
  <dcterms:created xsi:type="dcterms:W3CDTF">2025-02-24T12:12:02Z</dcterms:created>
  <dcterms:modified xsi:type="dcterms:W3CDTF">2025-02-25T20:50:54Z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0x010100128ADD668569484F9111799CE9E0F2EB</vt:lpwstr>
  </property>
</Properties>
</file>